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70" r:id="rId6"/>
    <p:sldId id="281" r:id="rId7"/>
    <p:sldId id="272" r:id="rId8"/>
    <p:sldId id="258" r:id="rId9"/>
    <p:sldId id="269" r:id="rId10"/>
    <p:sldId id="273" r:id="rId11"/>
    <p:sldId id="262" r:id="rId12"/>
    <p:sldId id="263" r:id="rId13"/>
    <p:sldId id="278" r:id="rId14"/>
    <p:sldId id="265" r:id="rId15"/>
    <p:sldId id="264" r:id="rId16"/>
    <p:sldId id="266" r:id="rId17"/>
    <p:sldId id="277" r:id="rId18"/>
    <p:sldId id="267" r:id="rId19"/>
    <p:sldId id="280" r:id="rId20"/>
    <p:sldId id="279" r:id="rId21"/>
    <p:sldId id="282" r:id="rId2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2E7"/>
    <a:srgbClr val="FEFEFD"/>
    <a:srgbClr val="5161B6"/>
    <a:srgbClr val="5666BB"/>
    <a:srgbClr val="FF6F69"/>
    <a:srgbClr val="C6CAE5"/>
    <a:srgbClr val="F6E0B7"/>
    <a:srgbClr val="D5E6D4"/>
    <a:srgbClr val="5A6ABF"/>
    <a:srgbClr val="FF4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ile scuro 1 - Color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Stile 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1" autoAdjust="0"/>
    <p:restoredTop sz="69020" autoAdjust="0"/>
  </p:normalViewPr>
  <p:slideViewPr>
    <p:cSldViewPr snapToGrid="0">
      <p:cViewPr varScale="1">
        <p:scale>
          <a:sx n="58" d="100"/>
          <a:sy n="58" d="100"/>
        </p:scale>
        <p:origin x="125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BEECC1-6D05-4618-BFA1-21D0182D612D}" type="datetimeFigureOut">
              <a:rPr lang="it-IT" smtClean="0"/>
              <a:t>17/04/2026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9D8290-EE1E-47D8-87BA-03855DCC34FD}" type="slidenum">
              <a:rPr lang="it-IT" smtClean="0"/>
              <a:t>‹N›</a:t>
            </a:fld>
            <a:endParaRPr lang="it-IT"/>
          </a:p>
        </p:txBody>
      </p:sp>
    </p:spTree>
    <p:extLst>
      <p:ext uri="{BB962C8B-B14F-4D97-AF65-F5344CB8AC3E}">
        <p14:creationId xmlns:p14="http://schemas.microsoft.com/office/powerpoint/2010/main" val="282875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a:t>
            </a:fld>
            <a:endParaRPr lang="it-IT"/>
          </a:p>
        </p:txBody>
      </p:sp>
    </p:spTree>
    <p:extLst>
      <p:ext uri="{BB962C8B-B14F-4D97-AF65-F5344CB8AC3E}">
        <p14:creationId xmlns:p14="http://schemas.microsoft.com/office/powerpoint/2010/main" val="2321503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Capacità discriminativa dei metaboliti</a:t>
            </a:r>
          </a:p>
          <a:p>
            <a:r>
              <a:rPr lang="it-IT" dirty="0"/>
              <a:t>Abbiamo quindi valutato la capacità discriminativa di questi metaboliti tra pazienti IBD e controlli. Il triptofano mostra la migliore performance, con un’AUC di circa 0.92, seguito dalla serotonina e dalla melatonina.</a:t>
            </a:r>
          </a:p>
          <a:p>
            <a:r>
              <a:rPr lang="it-IT" b="1" dirty="0"/>
              <a:t>🎯 CUT-OFF TRIPTOFANO</a:t>
            </a:r>
          </a:p>
          <a:p>
            <a:r>
              <a:rPr lang="it-IT" dirty="0"/>
              <a:t>👉 </a:t>
            </a:r>
            <a:r>
              <a:rPr lang="it-IT" b="1" dirty="0" err="1"/>
              <a:t>Cut</a:t>
            </a:r>
            <a:r>
              <a:rPr lang="it-IT" b="1" dirty="0"/>
              <a:t>-off ottimale (</a:t>
            </a:r>
            <a:r>
              <a:rPr lang="it-IT" b="1" dirty="0" err="1"/>
              <a:t>Youden</a:t>
            </a:r>
            <a:r>
              <a:rPr lang="it-IT" b="1" dirty="0"/>
              <a:t> index):</a:t>
            </a:r>
            <a:endParaRPr lang="it-IT" dirty="0"/>
          </a:p>
          <a:p>
            <a:r>
              <a:rPr lang="it-IT" dirty="0"/>
              <a:t>💥 </a:t>
            </a:r>
            <a:r>
              <a:rPr lang="it-IT" b="1" dirty="0"/>
              <a:t>TRP = 3.02</a:t>
            </a:r>
            <a:endParaRPr lang="it-IT" dirty="0"/>
          </a:p>
          <a:p>
            <a:br>
              <a:rPr lang="it-IT" dirty="0"/>
            </a:br>
            <a:endParaRPr lang="it-IT" dirty="0"/>
          </a:p>
          <a:p>
            <a:r>
              <a:rPr lang="it-IT" b="1" dirty="0"/>
              <a:t>📊 PERFORMANCE</a:t>
            </a:r>
          </a:p>
          <a:p>
            <a:r>
              <a:rPr lang="it-IT" b="1" dirty="0"/>
              <a:t>Sensibilità:</a:t>
            </a:r>
            <a:r>
              <a:rPr lang="it-IT" dirty="0"/>
              <a:t> </a:t>
            </a:r>
            <a:r>
              <a:rPr lang="it-IT" b="1" dirty="0"/>
              <a:t>82%</a:t>
            </a:r>
            <a:r>
              <a:rPr lang="it-IT" dirty="0"/>
              <a:t> </a:t>
            </a:r>
          </a:p>
          <a:p>
            <a:r>
              <a:rPr lang="it-IT" b="1" dirty="0"/>
              <a:t>Specificità:</a:t>
            </a:r>
            <a:r>
              <a:rPr lang="it-IT" dirty="0"/>
              <a:t> </a:t>
            </a:r>
            <a:r>
              <a:rPr lang="it-IT" b="1" dirty="0"/>
              <a:t>94%</a:t>
            </a:r>
            <a:r>
              <a:rPr lang="it-IT" dirty="0"/>
              <a:t> </a:t>
            </a:r>
          </a:p>
          <a:p>
            <a:br>
              <a:rPr lang="it-IT" dirty="0"/>
            </a:br>
            <a:endParaRPr lang="it-IT" dirty="0"/>
          </a:p>
          <a:p>
            <a:r>
              <a:rPr lang="it-IT" b="1" dirty="0"/>
              <a:t>🧠 INTERPRETAZIONE (molto importante)</a:t>
            </a:r>
          </a:p>
          <a:p>
            <a:r>
              <a:rPr lang="it-IT" dirty="0"/>
              <a:t>👉 significa:</a:t>
            </a:r>
          </a:p>
          <a:p>
            <a:r>
              <a:rPr lang="it-IT" dirty="0"/>
              <a:t>se TRP </a:t>
            </a:r>
            <a:r>
              <a:rPr lang="it-IT" b="1" dirty="0"/>
              <a:t>&lt; 3.0 → probabile IBD</a:t>
            </a:r>
            <a:r>
              <a:rPr lang="it-IT" dirty="0"/>
              <a:t> </a:t>
            </a:r>
          </a:p>
          <a:p>
            <a:r>
              <a:rPr lang="it-IT" dirty="0"/>
              <a:t>ottima capacità di: </a:t>
            </a:r>
          </a:p>
          <a:p>
            <a:pPr lvl="1"/>
            <a:r>
              <a:rPr lang="it-IT" b="1" dirty="0"/>
              <a:t>escludere falsi positivi (</a:t>
            </a:r>
            <a:r>
              <a:rPr lang="it-IT" b="1" dirty="0" err="1"/>
              <a:t>spec</a:t>
            </a:r>
            <a:r>
              <a:rPr lang="it-IT" b="1" dirty="0"/>
              <a:t> alta)</a:t>
            </a:r>
            <a:r>
              <a:rPr lang="it-IT" dirty="0"/>
              <a:t> </a:t>
            </a:r>
          </a:p>
          <a:p>
            <a:pPr lvl="1"/>
            <a:r>
              <a:rPr lang="it-IT" dirty="0"/>
              <a:t>buona sensibilità </a:t>
            </a:r>
          </a:p>
          <a:p>
            <a:r>
              <a:rPr lang="it-IT" dirty="0"/>
              <a:t>💥 quindi:</a:t>
            </a:r>
          </a:p>
          <a:p>
            <a:r>
              <a:rPr lang="it-IT" dirty="0"/>
              <a:t>👉 </a:t>
            </a:r>
            <a:r>
              <a:rPr lang="it-IT" b="1" dirty="0"/>
              <a:t>molto forte come marker diagnostico</a:t>
            </a:r>
            <a:endParaRPr lang="it-IT" dirty="0"/>
          </a:p>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13</a:t>
            </a:fld>
            <a:endParaRPr lang="it-IT"/>
          </a:p>
        </p:txBody>
      </p:sp>
    </p:spTree>
    <p:extLst>
      <p:ext uri="{BB962C8B-B14F-4D97-AF65-F5344CB8AC3E}">
        <p14:creationId xmlns:p14="http://schemas.microsoft.com/office/powerpoint/2010/main" val="2461220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68DE6-2447-CD8F-6733-22F147492B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0E3A0F3-DC81-2D40-E6E8-380D765F96B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AB98D93-C0E0-6AAE-C7A0-8C32BD15E8E1}"/>
              </a:ext>
            </a:extLst>
          </p:cNvPr>
          <p:cNvSpPr>
            <a:spLocks noGrp="1"/>
          </p:cNvSpPr>
          <p:nvPr>
            <p:ph type="body" idx="1"/>
          </p:nvPr>
        </p:nvSpPr>
        <p:spPr/>
        <p:txBody>
          <a:bodyPr/>
          <a:lstStyle/>
          <a:p>
            <a:r>
              <a:rPr lang="it-IT" dirty="0"/>
              <a:t>Capacità discriminativa dei metaboliti</a:t>
            </a:r>
          </a:p>
          <a:p>
            <a:r>
              <a:rPr lang="it-IT" dirty="0"/>
              <a:t>Abbiamo quindi valutato la capacità discriminativa di questi metaboliti tra pazienti IBD e controlli. Il triptofano mostra la migliore performance, con un’AUC di circa 0.92, seguito dalla serotonina e dalla melatonina.</a:t>
            </a:r>
          </a:p>
          <a:p>
            <a:endParaRPr lang="it-IT" dirty="0"/>
          </a:p>
          <a:p>
            <a:r>
              <a:rPr lang="it-IT" b="1" dirty="0"/>
              <a:t>🧠 INTERPRETAZIONE (molto importante)</a:t>
            </a:r>
          </a:p>
          <a:p>
            <a:r>
              <a:rPr lang="it-IT" dirty="0"/>
              <a:t>👉 significa:</a:t>
            </a:r>
          </a:p>
          <a:p>
            <a:r>
              <a:rPr lang="it-IT" dirty="0"/>
              <a:t>se TRP </a:t>
            </a:r>
            <a:r>
              <a:rPr lang="it-IT" b="1" dirty="0"/>
              <a:t>&lt; 3.0 → probabile IBD</a:t>
            </a:r>
            <a:r>
              <a:rPr lang="it-IT" dirty="0"/>
              <a:t> </a:t>
            </a:r>
          </a:p>
          <a:p>
            <a:r>
              <a:rPr lang="it-IT" dirty="0"/>
              <a:t>ottima capacità di: </a:t>
            </a:r>
          </a:p>
          <a:p>
            <a:pPr lvl="1"/>
            <a:r>
              <a:rPr lang="it-IT" b="1" dirty="0"/>
              <a:t>escludere falsi positivi (</a:t>
            </a:r>
            <a:r>
              <a:rPr lang="it-IT" b="1" dirty="0" err="1"/>
              <a:t>spec</a:t>
            </a:r>
            <a:r>
              <a:rPr lang="it-IT" b="1" dirty="0"/>
              <a:t> alta)</a:t>
            </a:r>
            <a:r>
              <a:rPr lang="it-IT" dirty="0"/>
              <a:t> </a:t>
            </a:r>
          </a:p>
          <a:p>
            <a:pPr lvl="1"/>
            <a:r>
              <a:rPr lang="it-IT" dirty="0"/>
              <a:t>buona sensibilità </a:t>
            </a:r>
          </a:p>
          <a:p>
            <a:r>
              <a:rPr lang="it-IT" dirty="0"/>
              <a:t>💥 quindi:</a:t>
            </a:r>
          </a:p>
          <a:p>
            <a:r>
              <a:rPr lang="it-IT" dirty="0"/>
              <a:t>👉 </a:t>
            </a:r>
            <a:r>
              <a:rPr lang="it-IT" b="1" dirty="0"/>
              <a:t>molto forte come marker diagnostico</a:t>
            </a:r>
            <a:endParaRPr lang="it-IT" dirty="0"/>
          </a:p>
          <a:p>
            <a:endParaRPr lang="it-IT" dirty="0"/>
          </a:p>
        </p:txBody>
      </p:sp>
      <p:sp>
        <p:nvSpPr>
          <p:cNvPr id="4" name="Segnaposto numero diapositiva 3">
            <a:extLst>
              <a:ext uri="{FF2B5EF4-FFF2-40B4-BE49-F238E27FC236}">
                <a16:creationId xmlns:a16="http://schemas.microsoft.com/office/drawing/2014/main" id="{CD2D3F1C-5DB4-EE0E-3F2C-F5D6D0DF0A29}"/>
              </a:ext>
            </a:extLst>
          </p:cNvPr>
          <p:cNvSpPr>
            <a:spLocks noGrp="1"/>
          </p:cNvSpPr>
          <p:nvPr>
            <p:ph type="sldNum" sz="quarter" idx="5"/>
          </p:nvPr>
        </p:nvSpPr>
        <p:spPr/>
        <p:txBody>
          <a:bodyPr/>
          <a:lstStyle/>
          <a:p>
            <a:fld id="{3F9D8290-EE1E-47D8-87BA-03855DCC34FD}" type="slidenum">
              <a:rPr lang="it-IT" smtClean="0"/>
              <a:t>14</a:t>
            </a:fld>
            <a:endParaRPr lang="it-IT"/>
          </a:p>
        </p:txBody>
      </p:sp>
    </p:spTree>
    <p:extLst>
      <p:ext uri="{BB962C8B-B14F-4D97-AF65-F5344CB8AC3E}">
        <p14:creationId xmlns:p14="http://schemas.microsoft.com/office/powerpoint/2010/main" val="3684779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 valutare meglio il potenziale combinato dei metaboliti, abbiamo applicato modelli di machine learning. L’obiettivo era verificare se l’integrazione di più variabili potesse migliorare la capacità di distinguere pazienti IBD dai controlli rispetto ai singoli metaboliti.</a:t>
            </a:r>
          </a:p>
          <a:p>
            <a:r>
              <a:rPr lang="it-IT" dirty="0"/>
              <a:t>Abbiamo utilizzato la regressione logistica, che è un modello statistico classico, interpretabile, che stima la probabilità di malattia sulla base delle variabili in input.”</a:t>
            </a:r>
          </a:p>
          <a:p>
            <a:br>
              <a:rPr lang="it-IT" dirty="0"/>
            </a:br>
            <a:r>
              <a:rPr lang="it-IT" dirty="0"/>
              <a:t>“Nel complesso, questi risultati indicano che, sebbene modelli più complessi possano migliorare leggermente le performance, un singolo biomarcatore come il triptofano è già altamente informativo.”</a:t>
            </a:r>
          </a:p>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15</a:t>
            </a:fld>
            <a:endParaRPr lang="it-IT"/>
          </a:p>
        </p:txBody>
      </p:sp>
    </p:spTree>
    <p:extLst>
      <p:ext uri="{BB962C8B-B14F-4D97-AF65-F5344CB8AC3E}">
        <p14:creationId xmlns:p14="http://schemas.microsoft.com/office/powerpoint/2010/main" val="187865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16</a:t>
            </a:fld>
            <a:endParaRPr lang="it-IT"/>
          </a:p>
        </p:txBody>
      </p:sp>
    </p:spTree>
    <p:extLst>
      <p:ext uri="{BB962C8B-B14F-4D97-AF65-F5344CB8AC3E}">
        <p14:creationId xmlns:p14="http://schemas.microsoft.com/office/powerpoint/2010/main" val="180667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In conclusione, i nostri risultati suggeriscono che il metabolismo del triptofano rappresenta un promettente campo di studio per lo sviluppo di biomarcatori non invasivi nelle IBD.</a:t>
            </a:r>
          </a:p>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17</a:t>
            </a:fld>
            <a:endParaRPr lang="it-IT"/>
          </a:p>
        </p:txBody>
      </p:sp>
    </p:spTree>
    <p:extLst>
      <p:ext uri="{BB962C8B-B14F-4D97-AF65-F5344CB8AC3E}">
        <p14:creationId xmlns:p14="http://schemas.microsoft.com/office/powerpoint/2010/main" val="3948270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18</a:t>
            </a:fld>
            <a:endParaRPr lang="it-IT"/>
          </a:p>
        </p:txBody>
      </p:sp>
    </p:spTree>
    <p:extLst>
      <p:ext uri="{BB962C8B-B14F-4D97-AF65-F5344CB8AC3E}">
        <p14:creationId xmlns:p14="http://schemas.microsoft.com/office/powerpoint/2010/main" val="2144860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58CD-3B59-6859-12BA-7D7ACF5E634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76D9F60-3A3C-F222-5C3A-A7045585806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2599795-53C9-8FFF-D8A7-4465478DD1F6}"/>
              </a:ext>
            </a:extLst>
          </p:cNvPr>
          <p:cNvSpPr>
            <a:spLocks noGrp="1"/>
          </p:cNvSpPr>
          <p:nvPr>
            <p:ph type="body" idx="1"/>
          </p:nvPr>
        </p:nvSpPr>
        <p:spPr/>
        <p:txBody>
          <a:bodyPr/>
          <a:lstStyle/>
          <a:p>
            <a:r>
              <a:rPr lang="it-IT" dirty="0"/>
              <a:t>Buongiorno a tutti,</a:t>
            </a:r>
            <a:br>
              <a:rPr lang="it-IT" dirty="0"/>
            </a:br>
            <a:r>
              <a:rPr lang="it-IT" dirty="0"/>
              <a:t>grazie per aver selezionato questo abstract </a:t>
            </a:r>
          </a:p>
          <a:p>
            <a:r>
              <a:rPr lang="it-IT" dirty="0"/>
              <a:t>vi presenterò il nostro lavoro sui metaboliti della via del triptofano come biomarcatori non invasivi nelle malattie infiammatorie intestinali.</a:t>
            </a:r>
          </a:p>
          <a:p>
            <a:r>
              <a:rPr lang="it-IT" dirty="0"/>
              <a:t>Le malattie infiammatorie intestinali, o IBD, rappresentano un gruppo complesso di patologie croniche caratterizzate da infiammazione persistente del tratto gastrointestinale. Una delle principali sfide cliniche è la necessità di strumenti diagnostici e di monitoraggio che siano non invasivi, affidabili e facilmente applicabili nella pratica clinica.</a:t>
            </a:r>
          </a:p>
        </p:txBody>
      </p:sp>
      <p:sp>
        <p:nvSpPr>
          <p:cNvPr id="4" name="Segnaposto numero diapositiva 3">
            <a:extLst>
              <a:ext uri="{FF2B5EF4-FFF2-40B4-BE49-F238E27FC236}">
                <a16:creationId xmlns:a16="http://schemas.microsoft.com/office/drawing/2014/main" id="{9521EDE7-9DC0-9B7D-C9EF-58A03AA9F7AC}"/>
              </a:ext>
            </a:extLst>
          </p:cNvPr>
          <p:cNvSpPr>
            <a:spLocks noGrp="1"/>
          </p:cNvSpPr>
          <p:nvPr>
            <p:ph type="sldNum" sz="quarter" idx="5"/>
          </p:nvPr>
        </p:nvSpPr>
        <p:spPr/>
        <p:txBody>
          <a:bodyPr/>
          <a:lstStyle/>
          <a:p>
            <a:fld id="{3F9D8290-EE1E-47D8-87BA-03855DCC34FD}" type="slidenum">
              <a:rPr lang="it-IT" smtClean="0"/>
              <a:t>2</a:t>
            </a:fld>
            <a:endParaRPr lang="it-IT"/>
          </a:p>
        </p:txBody>
      </p:sp>
    </p:spTree>
    <p:extLst>
      <p:ext uri="{BB962C8B-B14F-4D97-AF65-F5344CB8AC3E}">
        <p14:creationId xmlns:p14="http://schemas.microsoft.com/office/powerpoint/2010/main" val="3158711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triptofano è un amminoacido essenziale che viene metabolizzato attraverso tre principali vie, ciascuna con un ruolo specifico nella fisiologia intestinale e nella risposta immunitaria. </a:t>
            </a:r>
          </a:p>
          <a:p>
            <a:r>
              <a:rPr lang="it-IT" dirty="0"/>
              <a:t>La prima è la via della serotonina e della melatonina, che regola la motilità intestinale e contribuisce alla modulazione dell’infiammazione, mantenendo l’integrità della barriera intestinale.</a:t>
            </a:r>
          </a:p>
          <a:p>
            <a:r>
              <a:rPr lang="it-IT" dirty="0"/>
              <a:t>La seconda è la via della </a:t>
            </a:r>
            <a:r>
              <a:rPr lang="it-IT" dirty="0" err="1"/>
              <a:t>chinurenina</a:t>
            </a:r>
            <a:r>
              <a:rPr lang="it-IT" dirty="0"/>
              <a:t>, che controlla la tolleranza immunitaria attraverso l’enzima IDO, influenzando la differenziazione delle cellule T e i meccanismi immunosoppressivi.</a:t>
            </a:r>
          </a:p>
          <a:p>
            <a:r>
              <a:rPr lang="it-IT" dirty="0"/>
              <a:t>Infine, la via degli indoli microbici, che riflette l’interazione tra microbiota e ospite, supportando la funzione di barriera e l’immunità mucosale.</a:t>
            </a:r>
          </a:p>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5</a:t>
            </a:fld>
            <a:endParaRPr lang="it-IT"/>
          </a:p>
        </p:txBody>
      </p:sp>
    </p:spTree>
    <p:extLst>
      <p:ext uri="{BB962C8B-B14F-4D97-AF65-F5344CB8AC3E}">
        <p14:creationId xmlns:p14="http://schemas.microsoft.com/office/powerpoint/2010/main" val="2938155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Negli ultimi anni, numerosi studi hanno evidenziato il coinvolgimento di queste vie nelle IBD. </a:t>
            </a:r>
          </a:p>
          <a:p>
            <a:r>
              <a:rPr lang="it-IT" dirty="0"/>
              <a:t>Nei primi due studi è stato evidenziato che in modelli </a:t>
            </a:r>
            <a:r>
              <a:rPr lang="it-IT" dirty="0" err="1"/>
              <a:t>murinila</a:t>
            </a:r>
            <a:r>
              <a:rPr lang="it-IT" dirty="0"/>
              <a:t> serotonina può promuovere direttamente l’infiammazione intestinale. </a:t>
            </a:r>
          </a:p>
          <a:p>
            <a:r>
              <a:rPr lang="it-IT" dirty="0"/>
              <a:t>Nel 2014, è stato osservato che i pazienti con IBD presentano livelli ridotti di triptofano e aumentati di </a:t>
            </a:r>
            <a:r>
              <a:rPr lang="it-IT" dirty="0" err="1"/>
              <a:t>chinurenina</a:t>
            </a:r>
            <a:r>
              <a:rPr lang="it-IT" dirty="0"/>
              <a:t>, suggerendo un’attivazione di questa via metabolica.</a:t>
            </a:r>
          </a:p>
          <a:p>
            <a:r>
              <a:rPr lang="it-IT" dirty="0"/>
              <a:t>Studi più recenti hanno rafforzato queste evidenze: nel 2018 è stata trovata una correlazione tra il rapporto KYN/TRP e l’attività endoscopica della malattia, mentre nel 2023 livelli elevati di serotonina sono stati associati all’attività del morbo di Crohn.</a:t>
            </a:r>
          </a:p>
          <a:p>
            <a:r>
              <a:rPr lang="it-IT" dirty="0"/>
              <a:t>Infine, nel 2024, analisi genetiche hanno suggerito un legame causale tra alterazioni del metabolismo del triptofano e la suscettibilità alle IBD.</a:t>
            </a:r>
          </a:p>
          <a:p>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6</a:t>
            </a:fld>
            <a:endParaRPr lang="it-IT"/>
          </a:p>
        </p:txBody>
      </p:sp>
    </p:spTree>
    <p:extLst>
      <p:ext uri="{BB962C8B-B14F-4D97-AF65-F5344CB8AC3E}">
        <p14:creationId xmlns:p14="http://schemas.microsoft.com/office/powerpoint/2010/main" val="3947948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59AAD-8C82-0790-E2E3-617A3359CA8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394A621-9B42-E007-DE1D-E5C59D8DDDA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343E54-F3E7-1861-66EF-65E6B262372B}"/>
              </a:ext>
            </a:extLst>
          </p:cNvPr>
          <p:cNvSpPr>
            <a:spLocks noGrp="1"/>
          </p:cNvSpPr>
          <p:nvPr>
            <p:ph type="body" idx="1"/>
          </p:nvPr>
        </p:nvSpPr>
        <p:spPr/>
        <p:txBody>
          <a:bodyPr/>
          <a:lstStyle/>
          <a:p>
            <a:r>
              <a:rPr lang="it-IT" dirty="0"/>
              <a:t>Negli ultimi anni, numerosi studi hanno evidenziato il coinvolgimento di queste vie nelle IBD. </a:t>
            </a:r>
          </a:p>
          <a:p>
            <a:r>
              <a:rPr lang="it-IT" dirty="0"/>
              <a:t>Già nel 2009 è stato dimostrato che la serotonina può promuovere direttamente l’infiammazione intestinale. </a:t>
            </a:r>
          </a:p>
          <a:p>
            <a:r>
              <a:rPr lang="it-IT" dirty="0"/>
              <a:t>Anche poi passando all’uomo stato osservato che i pazienti IBD presentano livelli ridotti di triptofano e aumentati di </a:t>
            </a:r>
            <a:r>
              <a:rPr lang="it-IT" dirty="0" err="1"/>
              <a:t>chinurenina</a:t>
            </a:r>
            <a:r>
              <a:rPr lang="it-IT" dirty="0"/>
              <a:t>, suggerendo un’attivazione di questa via metabolica.</a:t>
            </a:r>
          </a:p>
          <a:p>
            <a:r>
              <a:rPr lang="it-IT" dirty="0"/>
              <a:t>Studi più recenti hanno rafforzato queste evidenze: nel 2018 è stata trovata una correlazione tra il rapporto KYN/TRP e l’attività endoscopica della malattia, mentre nel 2023 livelli elevati di serotonina sono stati associati all’attività del morbo di Crohn.</a:t>
            </a:r>
          </a:p>
          <a:p>
            <a:r>
              <a:rPr lang="it-IT" dirty="0"/>
              <a:t>Infine, nel 2024, analisi genetiche hanno suggerito un legame causale tra alterazioni del metabolismo del triptofano e la suscettibilità alle IBD.</a:t>
            </a:r>
          </a:p>
          <a:p>
            <a:endParaRPr lang="it-IT" dirty="0"/>
          </a:p>
        </p:txBody>
      </p:sp>
      <p:sp>
        <p:nvSpPr>
          <p:cNvPr id="4" name="Segnaposto numero diapositiva 3">
            <a:extLst>
              <a:ext uri="{FF2B5EF4-FFF2-40B4-BE49-F238E27FC236}">
                <a16:creationId xmlns:a16="http://schemas.microsoft.com/office/drawing/2014/main" id="{1A8C0A6A-6AF2-DE49-71AA-356EB978B439}"/>
              </a:ext>
            </a:extLst>
          </p:cNvPr>
          <p:cNvSpPr>
            <a:spLocks noGrp="1"/>
          </p:cNvSpPr>
          <p:nvPr>
            <p:ph type="sldNum" sz="quarter" idx="5"/>
          </p:nvPr>
        </p:nvSpPr>
        <p:spPr/>
        <p:txBody>
          <a:bodyPr/>
          <a:lstStyle/>
          <a:p>
            <a:fld id="{3F9D8290-EE1E-47D8-87BA-03855DCC34FD}" type="slidenum">
              <a:rPr lang="it-IT" smtClean="0"/>
              <a:t>7</a:t>
            </a:fld>
            <a:endParaRPr lang="it-IT"/>
          </a:p>
        </p:txBody>
      </p:sp>
    </p:spTree>
    <p:extLst>
      <p:ext uri="{BB962C8B-B14F-4D97-AF65-F5344CB8AC3E}">
        <p14:creationId xmlns:p14="http://schemas.microsoft.com/office/powerpoint/2010/main" val="2655684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nostro obiettivo è stato valutare i metaboliti del triptofano come potenziali biomarcatori nelle IBD, cercando di adottare un approccio più integrato, </a:t>
            </a:r>
          </a:p>
        </p:txBody>
      </p:sp>
      <p:sp>
        <p:nvSpPr>
          <p:cNvPr id="4" name="Segnaposto numero diapositiva 3"/>
          <p:cNvSpPr>
            <a:spLocks noGrp="1"/>
          </p:cNvSpPr>
          <p:nvPr>
            <p:ph type="sldNum" sz="quarter" idx="5"/>
          </p:nvPr>
        </p:nvSpPr>
        <p:spPr/>
        <p:txBody>
          <a:bodyPr/>
          <a:lstStyle/>
          <a:p>
            <a:fld id="{3F9D8290-EE1E-47D8-87BA-03855DCC34FD}" type="slidenum">
              <a:rPr lang="it-IT" smtClean="0"/>
              <a:t>8</a:t>
            </a:fld>
            <a:endParaRPr lang="it-IT"/>
          </a:p>
        </p:txBody>
      </p:sp>
    </p:spTree>
    <p:extLst>
      <p:ext uri="{BB962C8B-B14F-4D97-AF65-F5344CB8AC3E}">
        <p14:creationId xmlns:p14="http://schemas.microsoft.com/office/powerpoint/2010/main" val="1126631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Non-parametric tests for group comparisons ROC curve analysis Machine learning models (logistic regression, random forest) 5-fold cross-validation</a:t>
            </a:r>
            <a:endParaRPr lang="it-IT" dirty="0"/>
          </a:p>
        </p:txBody>
      </p:sp>
      <p:sp>
        <p:nvSpPr>
          <p:cNvPr id="4" name="Segnaposto numero diapositiva 3"/>
          <p:cNvSpPr>
            <a:spLocks noGrp="1"/>
          </p:cNvSpPr>
          <p:nvPr>
            <p:ph type="sldNum" sz="quarter" idx="5"/>
          </p:nvPr>
        </p:nvSpPr>
        <p:spPr/>
        <p:txBody>
          <a:bodyPr/>
          <a:lstStyle/>
          <a:p>
            <a:fld id="{3F9D8290-EE1E-47D8-87BA-03855DCC34FD}" type="slidenum">
              <a:rPr lang="it-IT" smtClean="0"/>
              <a:t>9</a:t>
            </a:fld>
            <a:endParaRPr lang="it-IT"/>
          </a:p>
        </p:txBody>
      </p:sp>
    </p:spTree>
    <p:extLst>
      <p:ext uri="{BB962C8B-B14F-4D97-AF65-F5344CB8AC3E}">
        <p14:creationId xmlns:p14="http://schemas.microsoft.com/office/powerpoint/2010/main" val="4189380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Quando abbiamo confrontato i pazienti con malattia attiva e non attiva, non abbiamo osservato differenze significative per nessuno dei metaboliti analizzati.</a:t>
            </a:r>
          </a:p>
        </p:txBody>
      </p:sp>
      <p:sp>
        <p:nvSpPr>
          <p:cNvPr id="4" name="Segnaposto numero diapositiva 3"/>
          <p:cNvSpPr>
            <a:spLocks noGrp="1"/>
          </p:cNvSpPr>
          <p:nvPr>
            <p:ph type="sldNum" sz="quarter" idx="5"/>
          </p:nvPr>
        </p:nvSpPr>
        <p:spPr/>
        <p:txBody>
          <a:bodyPr/>
          <a:lstStyle/>
          <a:p>
            <a:fld id="{3F9D8290-EE1E-47D8-87BA-03855DCC34FD}" type="slidenum">
              <a:rPr lang="it-IT" smtClean="0"/>
              <a:t>11</a:t>
            </a:fld>
            <a:endParaRPr lang="it-IT"/>
          </a:p>
        </p:txBody>
      </p:sp>
    </p:spTree>
    <p:extLst>
      <p:ext uri="{BB962C8B-B14F-4D97-AF65-F5344CB8AC3E}">
        <p14:creationId xmlns:p14="http://schemas.microsoft.com/office/powerpoint/2010/main" val="2386845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Abbiamo osservato una significativa alterazione del metabolismo del triptofano nei pazienti con IBD rispetto ai controlli. In particolare, i livelli di triptofano risultano significativamente ridotti, mentre serotonina e melatonina risultano aumentate. La </a:t>
            </a:r>
            <a:r>
              <a:rPr lang="it-IT" dirty="0" err="1"/>
              <a:t>chinurenina</a:t>
            </a:r>
            <a:r>
              <a:rPr lang="it-IT" dirty="0"/>
              <a:t> non mostra differenze significative, mentre l’acido </a:t>
            </a:r>
            <a:r>
              <a:rPr lang="it-IT" dirty="0" err="1"/>
              <a:t>xanturenico</a:t>
            </a:r>
            <a:r>
              <a:rPr lang="it-IT" dirty="0"/>
              <a:t> presenta una variazione più moderata.</a:t>
            </a:r>
          </a:p>
        </p:txBody>
      </p:sp>
      <p:sp>
        <p:nvSpPr>
          <p:cNvPr id="4" name="Segnaposto numero diapositiva 3"/>
          <p:cNvSpPr>
            <a:spLocks noGrp="1"/>
          </p:cNvSpPr>
          <p:nvPr>
            <p:ph type="sldNum" sz="quarter" idx="5"/>
          </p:nvPr>
        </p:nvSpPr>
        <p:spPr/>
        <p:txBody>
          <a:bodyPr/>
          <a:lstStyle/>
          <a:p>
            <a:fld id="{3F9D8290-EE1E-47D8-87BA-03855DCC34FD}" type="slidenum">
              <a:rPr lang="it-IT" smtClean="0"/>
              <a:t>12</a:t>
            </a:fld>
            <a:endParaRPr lang="it-IT"/>
          </a:p>
        </p:txBody>
      </p:sp>
    </p:spTree>
    <p:extLst>
      <p:ext uri="{BB962C8B-B14F-4D97-AF65-F5344CB8AC3E}">
        <p14:creationId xmlns:p14="http://schemas.microsoft.com/office/powerpoint/2010/main" val="3724985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7.emf"/><Relationship Id="rId3" Type="http://schemas.openxmlformats.org/officeDocument/2006/relationships/image" Target="../media/image2.jpg"/><Relationship Id="rId7" Type="http://schemas.openxmlformats.org/officeDocument/2006/relationships/image" Target="../media/image14.emf"/><Relationship Id="rId12" Type="http://schemas.openxmlformats.org/officeDocument/2006/relationships/oleObject" Target="../embeddings/oleObject5.bin"/><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oleObject" Target="../embeddings/oleObject2.bin"/><Relationship Id="rId11" Type="http://schemas.openxmlformats.org/officeDocument/2006/relationships/image" Target="../media/image16.emf"/><Relationship Id="rId5" Type="http://schemas.openxmlformats.org/officeDocument/2006/relationships/image" Target="../media/image13.e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5.emf"/></Relationships>
</file>

<file path=ppt/slides/_rels/slide12.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image" Target="../media/image5.png"/><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e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21.emf"/><Relationship Id="rId4" Type="http://schemas.openxmlformats.org/officeDocument/2006/relationships/image" Target="../media/image18.emf"/><Relationship Id="rId9"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emf"/><Relationship Id="rId5" Type="http://schemas.openxmlformats.org/officeDocument/2006/relationships/oleObject" Target="../embeddings/oleObject12.bin"/><Relationship Id="rId4" Type="http://schemas.openxmlformats.org/officeDocument/2006/relationships/image" Target="../media/image23.emf"/><Relationship Id="rId9"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25.e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3"/>
          <a:srcRect/>
          <a:stretch/>
        </p:blipFill>
        <p:spPr>
          <a:xfrm>
            <a:off x="0" y="1786"/>
            <a:ext cx="12192000" cy="6854429"/>
          </a:xfrm>
          <a:prstGeom prst="rect">
            <a:avLst/>
          </a:prstGeom>
        </p:spPr>
      </p:pic>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50377C9-1B42-C84A-1C5F-F6885E691CFE}"/>
              </a:ext>
            </a:extLst>
          </p:cNvPr>
          <p:cNvPicPr>
            <a:picLocks noChangeAspect="1"/>
          </p:cNvPicPr>
          <p:nvPr/>
        </p:nvPicPr>
        <p:blipFill>
          <a:blip r:embed="rId2"/>
          <a:stretch>
            <a:fillRect/>
          </a:stretch>
        </p:blipFill>
        <p:spPr>
          <a:xfrm>
            <a:off x="8727631" y="4391317"/>
            <a:ext cx="3203738" cy="2466683"/>
          </a:xfrm>
          <a:prstGeom prst="rect">
            <a:avLst/>
          </a:prstGeom>
        </p:spPr>
      </p:pic>
      <p:pic>
        <p:nvPicPr>
          <p:cNvPr id="5" name="Immagine 4">
            <a:extLst>
              <a:ext uri="{FF2B5EF4-FFF2-40B4-BE49-F238E27FC236}">
                <a16:creationId xmlns:a16="http://schemas.microsoft.com/office/drawing/2014/main" id="{6E478FDC-FAB6-8685-CACE-A5DF6BED4011}"/>
              </a:ext>
            </a:extLst>
          </p:cNvPr>
          <p:cNvPicPr>
            <a:picLocks noChangeAspect="1"/>
          </p:cNvPicPr>
          <p:nvPr/>
        </p:nvPicPr>
        <p:blipFill>
          <a:blip r:embed="rId3"/>
          <a:srcRect t="46358" b="37840"/>
          <a:stretch>
            <a:fillRect/>
          </a:stretch>
        </p:blipFill>
        <p:spPr>
          <a:xfrm>
            <a:off x="284287" y="1116106"/>
            <a:ext cx="5230821" cy="968188"/>
          </a:xfrm>
          <a:prstGeom prst="rect">
            <a:avLst/>
          </a:prstGeom>
        </p:spPr>
      </p:pic>
      <p:graphicFrame>
        <p:nvGraphicFramePr>
          <p:cNvPr id="6" name="Tabella 5">
            <a:extLst>
              <a:ext uri="{FF2B5EF4-FFF2-40B4-BE49-F238E27FC236}">
                <a16:creationId xmlns:a16="http://schemas.microsoft.com/office/drawing/2014/main" id="{64E152C2-5AB1-AA1A-7256-AFF0585A97B2}"/>
              </a:ext>
            </a:extLst>
          </p:cNvPr>
          <p:cNvGraphicFramePr>
            <a:graphicFrameLocks noGrp="1"/>
          </p:cNvGraphicFramePr>
          <p:nvPr>
            <p:extLst>
              <p:ext uri="{D42A27DB-BD31-4B8C-83A1-F6EECF244321}">
                <p14:modId xmlns:p14="http://schemas.microsoft.com/office/powerpoint/2010/main" val="648405523"/>
              </p:ext>
            </p:extLst>
          </p:nvPr>
        </p:nvGraphicFramePr>
        <p:xfrm>
          <a:off x="667299" y="2872291"/>
          <a:ext cx="10833764" cy="1463040"/>
        </p:xfrm>
        <a:graphic>
          <a:graphicData uri="http://schemas.openxmlformats.org/drawingml/2006/table">
            <a:tbl>
              <a:tblPr/>
              <a:tblGrid>
                <a:gridCol w="2708441">
                  <a:extLst>
                    <a:ext uri="{9D8B030D-6E8A-4147-A177-3AD203B41FA5}">
                      <a16:colId xmlns:a16="http://schemas.microsoft.com/office/drawing/2014/main" val="3669357801"/>
                    </a:ext>
                  </a:extLst>
                </a:gridCol>
                <a:gridCol w="2708441">
                  <a:extLst>
                    <a:ext uri="{9D8B030D-6E8A-4147-A177-3AD203B41FA5}">
                      <a16:colId xmlns:a16="http://schemas.microsoft.com/office/drawing/2014/main" val="2133941561"/>
                    </a:ext>
                  </a:extLst>
                </a:gridCol>
                <a:gridCol w="2708441">
                  <a:extLst>
                    <a:ext uri="{9D8B030D-6E8A-4147-A177-3AD203B41FA5}">
                      <a16:colId xmlns:a16="http://schemas.microsoft.com/office/drawing/2014/main" val="3879230185"/>
                    </a:ext>
                  </a:extLst>
                </a:gridCol>
                <a:gridCol w="2708441">
                  <a:extLst>
                    <a:ext uri="{9D8B030D-6E8A-4147-A177-3AD203B41FA5}">
                      <a16:colId xmlns:a16="http://schemas.microsoft.com/office/drawing/2014/main" val="1111108318"/>
                    </a:ext>
                  </a:extLst>
                </a:gridCol>
              </a:tblGrid>
              <a:tr h="0">
                <a:tc>
                  <a:txBody>
                    <a:bodyPr/>
                    <a:lstStyle/>
                    <a:p>
                      <a:pPr marL="0" algn="l" defTabSz="914400" rtl="0" eaLnBrk="1" latinLnBrk="0" hangingPunct="1">
                        <a:buNone/>
                      </a:pPr>
                      <a:r>
                        <a:rPr lang="it-IT" sz="1800" b="1" kern="1200" dirty="0" err="1">
                          <a:solidFill>
                            <a:schemeClr val="tx1"/>
                          </a:solidFill>
                          <a:latin typeface="+mn-lt"/>
                          <a:ea typeface="+mn-ea"/>
                          <a:cs typeface="+mn-cs"/>
                        </a:rPr>
                        <a:t>Characteristic</a:t>
                      </a:r>
                      <a:endParaRPr lang="it-IT" sz="1800" b="1" kern="1200" dirty="0">
                        <a:solidFill>
                          <a:schemeClr val="tx1"/>
                        </a:solidFill>
                        <a:latin typeface="+mn-lt"/>
                        <a:ea typeface="+mn-ea"/>
                        <a:cs typeface="+mn-cs"/>
                      </a:endParaRPr>
                    </a:p>
                  </a:txBody>
                  <a:tcPr anchor="ctr">
                    <a:lnL>
                      <a:noFill/>
                    </a:lnL>
                    <a:lnR>
                      <a:noFill/>
                    </a:lnR>
                    <a:lnT>
                      <a:noFill/>
                    </a:lnT>
                    <a:lnB>
                      <a:noFill/>
                    </a:lnB>
                    <a:solidFill>
                      <a:srgbClr val="8292E7"/>
                    </a:solidFill>
                  </a:tcPr>
                </a:tc>
                <a:tc>
                  <a:txBody>
                    <a:bodyPr/>
                    <a:lstStyle/>
                    <a:p>
                      <a:pPr marL="0" algn="l" defTabSz="914400" rtl="0" eaLnBrk="1" latinLnBrk="0" hangingPunct="1">
                        <a:buNone/>
                      </a:pPr>
                      <a:r>
                        <a:rPr lang="it-IT" sz="1800" b="1" kern="1200" dirty="0">
                          <a:solidFill>
                            <a:schemeClr val="tx1"/>
                          </a:solidFill>
                          <a:latin typeface="+mn-lt"/>
                          <a:ea typeface="+mn-ea"/>
                          <a:cs typeface="+mn-cs"/>
                        </a:rPr>
                        <a:t>Controls (n=39)</a:t>
                      </a:r>
                    </a:p>
                  </a:txBody>
                  <a:tcPr anchor="ctr">
                    <a:lnL>
                      <a:noFill/>
                    </a:lnL>
                    <a:lnR>
                      <a:noFill/>
                    </a:lnR>
                    <a:lnT>
                      <a:noFill/>
                    </a:lnT>
                    <a:lnB>
                      <a:noFill/>
                    </a:lnB>
                    <a:solidFill>
                      <a:srgbClr val="8292E7"/>
                    </a:solidFill>
                  </a:tcPr>
                </a:tc>
                <a:tc>
                  <a:txBody>
                    <a:bodyPr/>
                    <a:lstStyle/>
                    <a:p>
                      <a:pPr marL="0" algn="l" defTabSz="914400" rtl="0" eaLnBrk="1" latinLnBrk="0" hangingPunct="1">
                        <a:buNone/>
                      </a:pPr>
                      <a:r>
                        <a:rPr lang="it-IT" sz="1800" b="1" kern="1200" dirty="0" err="1">
                          <a:solidFill>
                            <a:schemeClr val="tx1"/>
                          </a:solidFill>
                          <a:latin typeface="+mn-lt"/>
                          <a:ea typeface="+mn-ea"/>
                          <a:cs typeface="+mn-cs"/>
                        </a:rPr>
                        <a:t>Crohn’s</a:t>
                      </a:r>
                      <a:r>
                        <a:rPr lang="it-IT" sz="1800" b="1" kern="1200" dirty="0">
                          <a:solidFill>
                            <a:schemeClr val="tx1"/>
                          </a:solidFill>
                          <a:latin typeface="+mn-lt"/>
                          <a:ea typeface="+mn-ea"/>
                          <a:cs typeface="+mn-cs"/>
                        </a:rPr>
                        <a:t> </a:t>
                      </a:r>
                      <a:r>
                        <a:rPr lang="it-IT" sz="1800" b="1" kern="1200" dirty="0" err="1">
                          <a:solidFill>
                            <a:schemeClr val="tx1"/>
                          </a:solidFill>
                          <a:latin typeface="+mn-lt"/>
                          <a:ea typeface="+mn-ea"/>
                          <a:cs typeface="+mn-cs"/>
                        </a:rPr>
                        <a:t>Disease</a:t>
                      </a:r>
                      <a:r>
                        <a:rPr lang="it-IT" sz="1800" b="1" kern="1200" dirty="0">
                          <a:solidFill>
                            <a:schemeClr val="tx1"/>
                          </a:solidFill>
                          <a:latin typeface="+mn-lt"/>
                          <a:ea typeface="+mn-ea"/>
                          <a:cs typeface="+mn-cs"/>
                        </a:rPr>
                        <a:t> (n=55)</a:t>
                      </a:r>
                    </a:p>
                  </a:txBody>
                  <a:tcPr anchor="ctr">
                    <a:lnL>
                      <a:noFill/>
                    </a:lnL>
                    <a:lnR>
                      <a:noFill/>
                    </a:lnR>
                    <a:lnT>
                      <a:noFill/>
                    </a:lnT>
                    <a:lnB>
                      <a:noFill/>
                    </a:lnB>
                    <a:solidFill>
                      <a:srgbClr val="8292E7"/>
                    </a:solidFill>
                  </a:tcPr>
                </a:tc>
                <a:tc>
                  <a:txBody>
                    <a:bodyPr/>
                    <a:lstStyle/>
                    <a:p>
                      <a:pPr marL="0" algn="l" defTabSz="914400" rtl="0" eaLnBrk="1" latinLnBrk="0" hangingPunct="1">
                        <a:buNone/>
                      </a:pPr>
                      <a:r>
                        <a:rPr lang="it-IT" sz="1800" b="1" kern="1200" dirty="0">
                          <a:solidFill>
                            <a:schemeClr val="tx1"/>
                          </a:solidFill>
                          <a:latin typeface="+mn-lt"/>
                          <a:ea typeface="+mn-ea"/>
                          <a:cs typeface="+mn-cs"/>
                        </a:rPr>
                        <a:t>Ulcerative </a:t>
                      </a:r>
                      <a:r>
                        <a:rPr lang="it-IT" sz="1800" b="1" kern="1200" dirty="0" err="1">
                          <a:solidFill>
                            <a:schemeClr val="tx1"/>
                          </a:solidFill>
                          <a:latin typeface="+mn-lt"/>
                          <a:ea typeface="+mn-ea"/>
                          <a:cs typeface="+mn-cs"/>
                        </a:rPr>
                        <a:t>Colitis</a:t>
                      </a:r>
                      <a:r>
                        <a:rPr lang="it-IT" sz="1800" b="1" kern="1200" dirty="0">
                          <a:solidFill>
                            <a:schemeClr val="tx1"/>
                          </a:solidFill>
                          <a:latin typeface="+mn-lt"/>
                          <a:ea typeface="+mn-ea"/>
                          <a:cs typeface="+mn-cs"/>
                        </a:rPr>
                        <a:t> (n=99)</a:t>
                      </a:r>
                    </a:p>
                  </a:txBody>
                  <a:tcPr anchor="ctr">
                    <a:lnL>
                      <a:noFill/>
                    </a:lnL>
                    <a:lnR>
                      <a:noFill/>
                    </a:lnR>
                    <a:lnT>
                      <a:noFill/>
                    </a:lnT>
                    <a:lnB>
                      <a:noFill/>
                    </a:lnB>
                    <a:solidFill>
                      <a:srgbClr val="8292E7"/>
                    </a:solidFill>
                  </a:tcPr>
                </a:tc>
                <a:extLst>
                  <a:ext uri="{0D108BD9-81ED-4DB2-BD59-A6C34878D82A}">
                    <a16:rowId xmlns:a16="http://schemas.microsoft.com/office/drawing/2014/main" val="1937618314"/>
                  </a:ext>
                </a:extLst>
              </a:tr>
              <a:tr h="0">
                <a:tc>
                  <a:txBody>
                    <a:bodyPr/>
                    <a:lstStyle/>
                    <a:p>
                      <a:pPr>
                        <a:buNone/>
                      </a:pPr>
                      <a:r>
                        <a:rPr lang="it-IT" b="1" dirty="0"/>
                        <a:t>Age, </a:t>
                      </a:r>
                      <a:r>
                        <a:rPr lang="it-IT" b="1" dirty="0" err="1"/>
                        <a:t>mean</a:t>
                      </a:r>
                      <a:r>
                        <a:rPr lang="it-IT" b="1" dirty="0"/>
                        <a:t> (</a:t>
                      </a:r>
                      <a:r>
                        <a:rPr lang="it-IT" b="1" dirty="0" err="1"/>
                        <a:t>years</a:t>
                      </a:r>
                      <a:r>
                        <a:rPr lang="it-IT" b="1" dirty="0"/>
                        <a:t>)</a:t>
                      </a:r>
                      <a:endParaRPr lang="it-IT" dirty="0"/>
                    </a:p>
                  </a:txBody>
                  <a:tcPr anchor="ctr">
                    <a:lnL>
                      <a:noFill/>
                    </a:lnL>
                    <a:lnR>
                      <a:noFill/>
                    </a:lnR>
                    <a:lnT>
                      <a:noFill/>
                    </a:lnT>
                    <a:lnB>
                      <a:noFill/>
                    </a:lnB>
                    <a:noFill/>
                  </a:tcPr>
                </a:tc>
                <a:tc>
                  <a:txBody>
                    <a:bodyPr/>
                    <a:lstStyle/>
                    <a:p>
                      <a:pPr>
                        <a:buNone/>
                      </a:pPr>
                      <a:r>
                        <a:rPr lang="it-IT"/>
                        <a:t>51.2</a:t>
                      </a:r>
                    </a:p>
                  </a:txBody>
                  <a:tcPr anchor="ctr">
                    <a:lnL>
                      <a:noFill/>
                    </a:lnL>
                    <a:lnR>
                      <a:noFill/>
                    </a:lnR>
                    <a:lnT>
                      <a:noFill/>
                    </a:lnT>
                    <a:lnB>
                      <a:noFill/>
                    </a:lnB>
                    <a:noFill/>
                  </a:tcPr>
                </a:tc>
                <a:tc>
                  <a:txBody>
                    <a:bodyPr/>
                    <a:lstStyle/>
                    <a:p>
                      <a:pPr>
                        <a:buNone/>
                      </a:pPr>
                      <a:r>
                        <a:rPr lang="it-IT"/>
                        <a:t>50.3</a:t>
                      </a:r>
                    </a:p>
                  </a:txBody>
                  <a:tcPr anchor="ctr">
                    <a:lnL>
                      <a:noFill/>
                    </a:lnL>
                    <a:lnR>
                      <a:noFill/>
                    </a:lnR>
                    <a:lnT>
                      <a:noFill/>
                    </a:lnT>
                    <a:lnB>
                      <a:noFill/>
                    </a:lnB>
                    <a:noFill/>
                  </a:tcPr>
                </a:tc>
                <a:tc>
                  <a:txBody>
                    <a:bodyPr/>
                    <a:lstStyle/>
                    <a:p>
                      <a:pPr>
                        <a:buNone/>
                      </a:pPr>
                      <a:r>
                        <a:rPr lang="it-IT"/>
                        <a:t>48.7</a:t>
                      </a:r>
                    </a:p>
                  </a:txBody>
                  <a:tcPr anchor="ctr">
                    <a:lnL>
                      <a:noFill/>
                    </a:lnL>
                    <a:lnR>
                      <a:noFill/>
                    </a:lnR>
                    <a:lnT>
                      <a:noFill/>
                    </a:lnT>
                    <a:lnB>
                      <a:noFill/>
                    </a:lnB>
                    <a:noFill/>
                  </a:tcPr>
                </a:tc>
                <a:extLst>
                  <a:ext uri="{0D108BD9-81ED-4DB2-BD59-A6C34878D82A}">
                    <a16:rowId xmlns:a16="http://schemas.microsoft.com/office/drawing/2014/main" val="2149698473"/>
                  </a:ext>
                </a:extLst>
              </a:tr>
              <a:tr h="0">
                <a:tc>
                  <a:txBody>
                    <a:bodyPr/>
                    <a:lstStyle/>
                    <a:p>
                      <a:pPr>
                        <a:buNone/>
                      </a:pPr>
                      <a:r>
                        <a:rPr lang="it-IT" b="1" dirty="0" err="1"/>
                        <a:t>Female</a:t>
                      </a:r>
                      <a:r>
                        <a:rPr lang="it-IT" b="1" dirty="0"/>
                        <a:t> (%)</a:t>
                      </a:r>
                      <a:endParaRPr lang="it-IT" dirty="0"/>
                    </a:p>
                  </a:txBody>
                  <a:tcPr anchor="ctr">
                    <a:lnL>
                      <a:noFill/>
                    </a:lnL>
                    <a:lnR>
                      <a:noFill/>
                    </a:lnR>
                    <a:lnT>
                      <a:noFill/>
                    </a:lnT>
                    <a:lnB>
                      <a:noFill/>
                    </a:lnB>
                    <a:noFill/>
                  </a:tcPr>
                </a:tc>
                <a:tc>
                  <a:txBody>
                    <a:bodyPr/>
                    <a:lstStyle/>
                    <a:p>
                      <a:pPr>
                        <a:buNone/>
                      </a:pPr>
                      <a:r>
                        <a:rPr lang="it-IT" dirty="0"/>
                        <a:t>43.1%</a:t>
                      </a:r>
                    </a:p>
                  </a:txBody>
                  <a:tcPr anchor="ctr">
                    <a:lnL>
                      <a:noFill/>
                    </a:lnL>
                    <a:lnR>
                      <a:noFill/>
                    </a:lnR>
                    <a:lnT>
                      <a:noFill/>
                    </a:lnT>
                    <a:lnB>
                      <a:noFill/>
                    </a:lnB>
                    <a:noFill/>
                  </a:tcPr>
                </a:tc>
                <a:tc>
                  <a:txBody>
                    <a:bodyPr/>
                    <a:lstStyle/>
                    <a:p>
                      <a:pPr>
                        <a:buNone/>
                      </a:pPr>
                      <a:r>
                        <a:rPr lang="it-IT" dirty="0"/>
                        <a:t>49.1%</a:t>
                      </a:r>
                    </a:p>
                  </a:txBody>
                  <a:tcPr anchor="ctr">
                    <a:lnL>
                      <a:noFill/>
                    </a:lnL>
                    <a:lnR>
                      <a:noFill/>
                    </a:lnR>
                    <a:lnT>
                      <a:noFill/>
                    </a:lnT>
                    <a:lnB>
                      <a:noFill/>
                    </a:lnB>
                    <a:noFill/>
                  </a:tcPr>
                </a:tc>
                <a:tc>
                  <a:txBody>
                    <a:bodyPr/>
                    <a:lstStyle/>
                    <a:p>
                      <a:pPr>
                        <a:buNone/>
                      </a:pPr>
                      <a:r>
                        <a:rPr lang="it-IT"/>
                        <a:t>55.6%</a:t>
                      </a:r>
                    </a:p>
                  </a:txBody>
                  <a:tcPr anchor="ctr">
                    <a:lnL>
                      <a:noFill/>
                    </a:lnL>
                    <a:lnR>
                      <a:noFill/>
                    </a:lnR>
                    <a:lnT>
                      <a:noFill/>
                    </a:lnT>
                    <a:lnB>
                      <a:noFill/>
                    </a:lnB>
                    <a:noFill/>
                  </a:tcPr>
                </a:tc>
                <a:extLst>
                  <a:ext uri="{0D108BD9-81ED-4DB2-BD59-A6C34878D82A}">
                    <a16:rowId xmlns:a16="http://schemas.microsoft.com/office/drawing/2014/main" val="3501861432"/>
                  </a:ext>
                </a:extLst>
              </a:tr>
              <a:tr h="0">
                <a:tc>
                  <a:txBody>
                    <a:bodyPr/>
                    <a:lstStyle/>
                    <a:p>
                      <a:pPr>
                        <a:buNone/>
                      </a:pPr>
                      <a:r>
                        <a:rPr lang="it-IT" b="1" dirty="0" err="1"/>
                        <a:t>Endoscopic</a:t>
                      </a:r>
                      <a:r>
                        <a:rPr lang="it-IT" b="1" dirty="0"/>
                        <a:t> activity (%)</a:t>
                      </a:r>
                      <a:endParaRPr lang="it-IT" dirty="0"/>
                    </a:p>
                  </a:txBody>
                  <a:tcPr anchor="ctr">
                    <a:lnL>
                      <a:noFill/>
                    </a:lnL>
                    <a:lnR>
                      <a:noFill/>
                    </a:lnR>
                    <a:lnT>
                      <a:noFill/>
                    </a:lnT>
                    <a:lnB>
                      <a:noFill/>
                    </a:lnB>
                    <a:noFill/>
                  </a:tcPr>
                </a:tc>
                <a:tc>
                  <a:txBody>
                    <a:bodyPr/>
                    <a:lstStyle/>
                    <a:p>
                      <a:pPr>
                        <a:buNone/>
                      </a:pPr>
                      <a:r>
                        <a:rPr lang="it-IT"/>
                        <a:t>—</a:t>
                      </a:r>
                    </a:p>
                  </a:txBody>
                  <a:tcPr anchor="ctr">
                    <a:lnL>
                      <a:noFill/>
                    </a:lnL>
                    <a:lnR>
                      <a:noFill/>
                    </a:lnR>
                    <a:lnT>
                      <a:noFill/>
                    </a:lnT>
                    <a:lnB>
                      <a:noFill/>
                    </a:lnB>
                    <a:noFill/>
                  </a:tcPr>
                </a:tc>
                <a:tc>
                  <a:txBody>
                    <a:bodyPr/>
                    <a:lstStyle/>
                    <a:p>
                      <a:pPr>
                        <a:buNone/>
                      </a:pPr>
                      <a:r>
                        <a:rPr lang="it-IT" dirty="0"/>
                        <a:t>57.3%</a:t>
                      </a:r>
                    </a:p>
                  </a:txBody>
                  <a:tcPr anchor="ctr">
                    <a:lnL>
                      <a:noFill/>
                    </a:lnL>
                    <a:lnR>
                      <a:noFill/>
                    </a:lnR>
                    <a:lnT>
                      <a:noFill/>
                    </a:lnT>
                    <a:lnB>
                      <a:noFill/>
                    </a:lnB>
                    <a:noFill/>
                  </a:tcPr>
                </a:tc>
                <a:tc>
                  <a:txBody>
                    <a:bodyPr/>
                    <a:lstStyle/>
                    <a:p>
                      <a:pPr>
                        <a:buNone/>
                      </a:pPr>
                      <a:r>
                        <a:rPr lang="it-IT" dirty="0"/>
                        <a:t>59.5%</a:t>
                      </a:r>
                    </a:p>
                  </a:txBody>
                  <a:tcPr anchor="ctr">
                    <a:lnL>
                      <a:noFill/>
                    </a:lnL>
                    <a:lnR>
                      <a:noFill/>
                    </a:lnR>
                    <a:lnT>
                      <a:noFill/>
                    </a:lnT>
                    <a:lnB>
                      <a:noFill/>
                    </a:lnB>
                    <a:noFill/>
                  </a:tcPr>
                </a:tc>
                <a:extLst>
                  <a:ext uri="{0D108BD9-81ED-4DB2-BD59-A6C34878D82A}">
                    <a16:rowId xmlns:a16="http://schemas.microsoft.com/office/drawing/2014/main" val="3661689229"/>
                  </a:ext>
                </a:extLst>
              </a:tr>
            </a:tbl>
          </a:graphicData>
        </a:graphic>
      </p:graphicFrame>
      <p:sp>
        <p:nvSpPr>
          <p:cNvPr id="8" name="CasellaDiTesto 7">
            <a:extLst>
              <a:ext uri="{FF2B5EF4-FFF2-40B4-BE49-F238E27FC236}">
                <a16:creationId xmlns:a16="http://schemas.microsoft.com/office/drawing/2014/main" id="{82970EEF-087B-05CF-E198-984DA1203342}"/>
              </a:ext>
            </a:extLst>
          </p:cNvPr>
          <p:cNvSpPr txBox="1"/>
          <p:nvPr/>
        </p:nvSpPr>
        <p:spPr>
          <a:xfrm>
            <a:off x="284287" y="2197305"/>
            <a:ext cx="8335278" cy="369332"/>
          </a:xfrm>
          <a:prstGeom prst="rect">
            <a:avLst/>
          </a:prstGeom>
          <a:noFill/>
        </p:spPr>
        <p:txBody>
          <a:bodyPr wrap="square">
            <a:spAutoFit/>
          </a:bodyPr>
          <a:lstStyle/>
          <a:p>
            <a:r>
              <a:rPr lang="en-US" b="1" dirty="0"/>
              <a:t>Preliminary results from the first enrolled patients (serum analysis)</a:t>
            </a:r>
            <a:endParaRPr lang="it-IT" b="1" dirty="0"/>
          </a:p>
        </p:txBody>
      </p:sp>
    </p:spTree>
    <p:extLst>
      <p:ext uri="{BB962C8B-B14F-4D97-AF65-F5344CB8AC3E}">
        <p14:creationId xmlns:p14="http://schemas.microsoft.com/office/powerpoint/2010/main" val="9566672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624E594C-21FE-A6D7-07BC-513A00DD2081}"/>
              </a:ext>
            </a:extLst>
          </p:cNvPr>
          <p:cNvPicPr>
            <a:picLocks noChangeAspect="1"/>
          </p:cNvPicPr>
          <p:nvPr/>
        </p:nvPicPr>
        <p:blipFill>
          <a:blip r:embed="rId3"/>
          <a:srcRect l="45723" t="69814" r="27647"/>
          <a:stretch>
            <a:fillRect/>
          </a:stretch>
        </p:blipFill>
        <p:spPr>
          <a:xfrm rot="16200000">
            <a:off x="185488" y="1254110"/>
            <a:ext cx="861537" cy="549036"/>
          </a:xfrm>
          <a:prstGeom prst="rect">
            <a:avLst/>
          </a:prstGeom>
        </p:spPr>
      </p:pic>
      <p:sp>
        <p:nvSpPr>
          <p:cNvPr id="5" name="Rettangolo 4">
            <a:extLst>
              <a:ext uri="{FF2B5EF4-FFF2-40B4-BE49-F238E27FC236}">
                <a16:creationId xmlns:a16="http://schemas.microsoft.com/office/drawing/2014/main" id="{2F54FF1D-D9FE-273A-1B5D-BA7CE80AC5FC}"/>
              </a:ext>
            </a:extLst>
          </p:cNvPr>
          <p:cNvSpPr/>
          <p:nvPr/>
        </p:nvSpPr>
        <p:spPr>
          <a:xfrm>
            <a:off x="789135" y="1267159"/>
            <a:ext cx="2532311"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w="0"/>
                <a:solidFill>
                  <a:srgbClr val="FF6F69"/>
                </a:solidFill>
                <a:effectLst>
                  <a:outerShdw blurRad="38100" dist="25400" dir="5400000" algn="ctr" rotWithShape="0">
                    <a:srgbClr val="6E747A">
                      <a:alpha val="43000"/>
                    </a:srgbClr>
                  </a:outerShdw>
                </a:effectLst>
                <a:uLnTx/>
                <a:uFillTx/>
                <a:latin typeface="Aptos" panose="02110004020202020204"/>
                <a:ea typeface="+mn-ea"/>
                <a:cs typeface="+mn-cs"/>
              </a:rPr>
              <a:t>ESULTS</a:t>
            </a:r>
          </a:p>
        </p:txBody>
      </p:sp>
      <p:graphicFrame>
        <p:nvGraphicFramePr>
          <p:cNvPr id="6" name="Oggetto 5">
            <a:extLst>
              <a:ext uri="{FF2B5EF4-FFF2-40B4-BE49-F238E27FC236}">
                <a16:creationId xmlns:a16="http://schemas.microsoft.com/office/drawing/2014/main" id="{04C63971-D45C-1A67-69DA-276DD1437FA2}"/>
              </a:ext>
            </a:extLst>
          </p:cNvPr>
          <p:cNvGraphicFramePr>
            <a:graphicFrameLocks noChangeAspect="1"/>
          </p:cNvGraphicFramePr>
          <p:nvPr>
            <p:extLst>
              <p:ext uri="{D42A27DB-BD31-4B8C-83A1-F6EECF244321}">
                <p14:modId xmlns:p14="http://schemas.microsoft.com/office/powerpoint/2010/main" val="2993317194"/>
              </p:ext>
            </p:extLst>
          </p:nvPr>
        </p:nvGraphicFramePr>
        <p:xfrm>
          <a:off x="24784" y="2784472"/>
          <a:ext cx="2652713" cy="3573463"/>
        </p:xfrm>
        <a:graphic>
          <a:graphicData uri="http://schemas.openxmlformats.org/presentationml/2006/ole">
            <mc:AlternateContent xmlns:mc="http://schemas.openxmlformats.org/markup-compatibility/2006">
              <mc:Choice xmlns:v="urn:schemas-microsoft-com:vml" Requires="v">
                <p:oleObj name="Prism 8" r:id="rId4" imgW="2652863" imgH="3573339" progId="Prism8.Document">
                  <p:embed/>
                </p:oleObj>
              </mc:Choice>
              <mc:Fallback>
                <p:oleObj name="Prism 8" r:id="rId4" imgW="2652863" imgH="3573339" progId="Prism8.Document">
                  <p:embed/>
                  <p:pic>
                    <p:nvPicPr>
                      <p:cNvPr id="0" name=""/>
                      <p:cNvPicPr/>
                      <p:nvPr/>
                    </p:nvPicPr>
                    <p:blipFill>
                      <a:blip r:embed="rId5"/>
                      <a:stretch>
                        <a:fillRect/>
                      </a:stretch>
                    </p:blipFill>
                    <p:spPr>
                      <a:xfrm>
                        <a:off x="24784" y="2784472"/>
                        <a:ext cx="2652713" cy="3573463"/>
                      </a:xfrm>
                      <a:prstGeom prst="rect">
                        <a:avLst/>
                      </a:prstGeom>
                    </p:spPr>
                  </p:pic>
                </p:oleObj>
              </mc:Fallback>
            </mc:AlternateContent>
          </a:graphicData>
        </a:graphic>
      </p:graphicFrame>
      <p:graphicFrame>
        <p:nvGraphicFramePr>
          <p:cNvPr id="7" name="Oggetto 6">
            <a:extLst>
              <a:ext uri="{FF2B5EF4-FFF2-40B4-BE49-F238E27FC236}">
                <a16:creationId xmlns:a16="http://schemas.microsoft.com/office/drawing/2014/main" id="{0D56FDFC-3BB4-9967-D5F1-E460D4F38DC6}"/>
              </a:ext>
            </a:extLst>
          </p:cNvPr>
          <p:cNvGraphicFramePr>
            <a:graphicFrameLocks noChangeAspect="1"/>
          </p:cNvGraphicFramePr>
          <p:nvPr>
            <p:extLst>
              <p:ext uri="{D42A27DB-BD31-4B8C-83A1-F6EECF244321}">
                <p14:modId xmlns:p14="http://schemas.microsoft.com/office/powerpoint/2010/main" val="3585121970"/>
              </p:ext>
            </p:extLst>
          </p:nvPr>
        </p:nvGraphicFramePr>
        <p:xfrm>
          <a:off x="2396063" y="2784471"/>
          <a:ext cx="2652713" cy="3573463"/>
        </p:xfrm>
        <a:graphic>
          <a:graphicData uri="http://schemas.openxmlformats.org/presentationml/2006/ole">
            <mc:AlternateContent xmlns:mc="http://schemas.openxmlformats.org/markup-compatibility/2006">
              <mc:Choice xmlns:v="urn:schemas-microsoft-com:vml" Requires="v">
                <p:oleObj name="Prism 8" r:id="rId6" imgW="2652863" imgH="3573339" progId="Prism8.Document">
                  <p:embed/>
                </p:oleObj>
              </mc:Choice>
              <mc:Fallback>
                <p:oleObj name="Prism 8" r:id="rId6" imgW="2652863" imgH="3573339" progId="Prism8.Document">
                  <p:embed/>
                  <p:pic>
                    <p:nvPicPr>
                      <p:cNvPr id="0" name=""/>
                      <p:cNvPicPr/>
                      <p:nvPr/>
                    </p:nvPicPr>
                    <p:blipFill>
                      <a:blip r:embed="rId7"/>
                      <a:stretch>
                        <a:fillRect/>
                      </a:stretch>
                    </p:blipFill>
                    <p:spPr>
                      <a:xfrm>
                        <a:off x="2396063" y="2784471"/>
                        <a:ext cx="2652713" cy="3573463"/>
                      </a:xfrm>
                      <a:prstGeom prst="rect">
                        <a:avLst/>
                      </a:prstGeom>
                    </p:spPr>
                  </p:pic>
                </p:oleObj>
              </mc:Fallback>
            </mc:AlternateContent>
          </a:graphicData>
        </a:graphic>
      </p:graphicFrame>
      <p:graphicFrame>
        <p:nvGraphicFramePr>
          <p:cNvPr id="8" name="Oggetto 7">
            <a:extLst>
              <a:ext uri="{FF2B5EF4-FFF2-40B4-BE49-F238E27FC236}">
                <a16:creationId xmlns:a16="http://schemas.microsoft.com/office/drawing/2014/main" id="{2C3DEF62-B58A-46F7-B952-258004622899}"/>
              </a:ext>
            </a:extLst>
          </p:cNvPr>
          <p:cNvGraphicFramePr>
            <a:graphicFrameLocks noChangeAspect="1"/>
          </p:cNvGraphicFramePr>
          <p:nvPr>
            <p:extLst>
              <p:ext uri="{D42A27DB-BD31-4B8C-83A1-F6EECF244321}">
                <p14:modId xmlns:p14="http://schemas.microsoft.com/office/powerpoint/2010/main" val="2376896212"/>
              </p:ext>
            </p:extLst>
          </p:nvPr>
        </p:nvGraphicFramePr>
        <p:xfrm>
          <a:off x="4868194" y="2784470"/>
          <a:ext cx="2652713" cy="3573463"/>
        </p:xfrm>
        <a:graphic>
          <a:graphicData uri="http://schemas.openxmlformats.org/presentationml/2006/ole">
            <mc:AlternateContent xmlns:mc="http://schemas.openxmlformats.org/markup-compatibility/2006">
              <mc:Choice xmlns:v="urn:schemas-microsoft-com:vml" Requires="v">
                <p:oleObj name="Prism 8" r:id="rId8" imgW="2652863" imgH="3573339" progId="Prism8.Document">
                  <p:embed/>
                </p:oleObj>
              </mc:Choice>
              <mc:Fallback>
                <p:oleObj name="Prism 8" r:id="rId8" imgW="2652863" imgH="3573339" progId="Prism8.Document">
                  <p:embed/>
                  <p:pic>
                    <p:nvPicPr>
                      <p:cNvPr id="0" name=""/>
                      <p:cNvPicPr/>
                      <p:nvPr/>
                    </p:nvPicPr>
                    <p:blipFill>
                      <a:blip r:embed="rId9"/>
                      <a:stretch>
                        <a:fillRect/>
                      </a:stretch>
                    </p:blipFill>
                    <p:spPr>
                      <a:xfrm>
                        <a:off x="4868194" y="2784470"/>
                        <a:ext cx="2652713" cy="3573463"/>
                      </a:xfrm>
                      <a:prstGeom prst="rect">
                        <a:avLst/>
                      </a:prstGeom>
                    </p:spPr>
                  </p:pic>
                </p:oleObj>
              </mc:Fallback>
            </mc:AlternateContent>
          </a:graphicData>
        </a:graphic>
      </p:graphicFrame>
      <p:graphicFrame>
        <p:nvGraphicFramePr>
          <p:cNvPr id="9" name="Oggetto 8">
            <a:extLst>
              <a:ext uri="{FF2B5EF4-FFF2-40B4-BE49-F238E27FC236}">
                <a16:creationId xmlns:a16="http://schemas.microsoft.com/office/drawing/2014/main" id="{752CB1FB-EADD-D248-0ECC-6B2970941D24}"/>
              </a:ext>
            </a:extLst>
          </p:cNvPr>
          <p:cNvGraphicFramePr>
            <a:graphicFrameLocks noChangeAspect="1"/>
          </p:cNvGraphicFramePr>
          <p:nvPr>
            <p:extLst>
              <p:ext uri="{D42A27DB-BD31-4B8C-83A1-F6EECF244321}">
                <p14:modId xmlns:p14="http://schemas.microsoft.com/office/powerpoint/2010/main" val="3157530903"/>
              </p:ext>
            </p:extLst>
          </p:nvPr>
        </p:nvGraphicFramePr>
        <p:xfrm>
          <a:off x="7239473" y="2784469"/>
          <a:ext cx="2652713" cy="3573463"/>
        </p:xfrm>
        <a:graphic>
          <a:graphicData uri="http://schemas.openxmlformats.org/presentationml/2006/ole">
            <mc:AlternateContent xmlns:mc="http://schemas.openxmlformats.org/markup-compatibility/2006">
              <mc:Choice xmlns:v="urn:schemas-microsoft-com:vml" Requires="v">
                <p:oleObj name="Prism 8" r:id="rId10" imgW="2652863" imgH="3573339" progId="Prism8.Document">
                  <p:embed/>
                </p:oleObj>
              </mc:Choice>
              <mc:Fallback>
                <p:oleObj name="Prism 8" r:id="rId10" imgW="2652863" imgH="3573339" progId="Prism8.Document">
                  <p:embed/>
                  <p:pic>
                    <p:nvPicPr>
                      <p:cNvPr id="0" name=""/>
                      <p:cNvPicPr/>
                      <p:nvPr/>
                    </p:nvPicPr>
                    <p:blipFill>
                      <a:blip r:embed="rId11"/>
                      <a:stretch>
                        <a:fillRect/>
                      </a:stretch>
                    </p:blipFill>
                    <p:spPr>
                      <a:xfrm>
                        <a:off x="7239473" y="2784469"/>
                        <a:ext cx="2652713" cy="3573463"/>
                      </a:xfrm>
                      <a:prstGeom prst="rect">
                        <a:avLst/>
                      </a:prstGeom>
                    </p:spPr>
                  </p:pic>
                </p:oleObj>
              </mc:Fallback>
            </mc:AlternateContent>
          </a:graphicData>
        </a:graphic>
      </p:graphicFrame>
      <p:graphicFrame>
        <p:nvGraphicFramePr>
          <p:cNvPr id="10" name="Oggetto 9">
            <a:extLst>
              <a:ext uri="{FF2B5EF4-FFF2-40B4-BE49-F238E27FC236}">
                <a16:creationId xmlns:a16="http://schemas.microsoft.com/office/drawing/2014/main" id="{0DF83474-1F36-383A-6104-26146C73EC6E}"/>
              </a:ext>
            </a:extLst>
          </p:cNvPr>
          <p:cNvGraphicFramePr>
            <a:graphicFrameLocks noChangeAspect="1"/>
          </p:cNvGraphicFramePr>
          <p:nvPr>
            <p:extLst>
              <p:ext uri="{D42A27DB-BD31-4B8C-83A1-F6EECF244321}">
                <p14:modId xmlns:p14="http://schemas.microsoft.com/office/powerpoint/2010/main" val="1807546686"/>
              </p:ext>
            </p:extLst>
          </p:nvPr>
        </p:nvGraphicFramePr>
        <p:xfrm>
          <a:off x="9610752" y="2784469"/>
          <a:ext cx="2652713" cy="3573463"/>
        </p:xfrm>
        <a:graphic>
          <a:graphicData uri="http://schemas.openxmlformats.org/presentationml/2006/ole">
            <mc:AlternateContent xmlns:mc="http://schemas.openxmlformats.org/markup-compatibility/2006">
              <mc:Choice xmlns:v="urn:schemas-microsoft-com:vml" Requires="v">
                <p:oleObj name="Prism 8" r:id="rId12" imgW="2652863" imgH="3573339" progId="Prism8.Document">
                  <p:embed/>
                </p:oleObj>
              </mc:Choice>
              <mc:Fallback>
                <p:oleObj name="Prism 8" r:id="rId12" imgW="2652863" imgH="3573339" progId="Prism8.Document">
                  <p:embed/>
                  <p:pic>
                    <p:nvPicPr>
                      <p:cNvPr id="0" name=""/>
                      <p:cNvPicPr/>
                      <p:nvPr/>
                    </p:nvPicPr>
                    <p:blipFill>
                      <a:blip r:embed="rId13"/>
                      <a:stretch>
                        <a:fillRect/>
                      </a:stretch>
                    </p:blipFill>
                    <p:spPr>
                      <a:xfrm>
                        <a:off x="9610752" y="2784469"/>
                        <a:ext cx="2652713" cy="3573463"/>
                      </a:xfrm>
                      <a:prstGeom prst="rect">
                        <a:avLst/>
                      </a:prstGeom>
                    </p:spPr>
                  </p:pic>
                </p:oleObj>
              </mc:Fallback>
            </mc:AlternateContent>
          </a:graphicData>
        </a:graphic>
      </p:graphicFrame>
      <p:sp>
        <p:nvSpPr>
          <p:cNvPr id="14" name="CasellaDiTesto 13">
            <a:extLst>
              <a:ext uri="{FF2B5EF4-FFF2-40B4-BE49-F238E27FC236}">
                <a16:creationId xmlns:a16="http://schemas.microsoft.com/office/drawing/2014/main" id="{F9A2A770-E70A-C993-75DF-4149171B5AE0}"/>
              </a:ext>
            </a:extLst>
          </p:cNvPr>
          <p:cNvSpPr txBox="1"/>
          <p:nvPr/>
        </p:nvSpPr>
        <p:spPr>
          <a:xfrm>
            <a:off x="284286" y="2218330"/>
            <a:ext cx="9854795" cy="369332"/>
          </a:xfrm>
          <a:prstGeom prst="rect">
            <a:avLst/>
          </a:prstGeom>
          <a:noFill/>
        </p:spPr>
        <p:txBody>
          <a:bodyPr wrap="square">
            <a:spAutoFit/>
          </a:bodyPr>
          <a:lstStyle/>
          <a:p>
            <a:r>
              <a:rPr lang="en-US" b="1" dirty="0"/>
              <a:t>No significant differences in TRP-related metabolites between active and inactive disease</a:t>
            </a:r>
            <a:endParaRPr lang="it-IT" b="1" dirty="0"/>
          </a:p>
        </p:txBody>
      </p:sp>
    </p:spTree>
    <p:extLst>
      <p:ext uri="{BB962C8B-B14F-4D97-AF65-F5344CB8AC3E}">
        <p14:creationId xmlns:p14="http://schemas.microsoft.com/office/powerpoint/2010/main" val="1281448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ggetto 1">
            <a:extLst>
              <a:ext uri="{FF2B5EF4-FFF2-40B4-BE49-F238E27FC236}">
                <a16:creationId xmlns:a16="http://schemas.microsoft.com/office/drawing/2014/main" id="{86156434-18DD-0484-E772-C3B91E5E3567}"/>
              </a:ext>
            </a:extLst>
          </p:cNvPr>
          <p:cNvGraphicFramePr>
            <a:graphicFrameLocks noChangeAspect="1"/>
          </p:cNvGraphicFramePr>
          <p:nvPr>
            <p:extLst>
              <p:ext uri="{D42A27DB-BD31-4B8C-83A1-F6EECF244321}">
                <p14:modId xmlns:p14="http://schemas.microsoft.com/office/powerpoint/2010/main" val="4113726993"/>
              </p:ext>
            </p:extLst>
          </p:nvPr>
        </p:nvGraphicFramePr>
        <p:xfrm>
          <a:off x="0" y="3220192"/>
          <a:ext cx="2879725" cy="2730500"/>
        </p:xfrm>
        <a:graphic>
          <a:graphicData uri="http://schemas.openxmlformats.org/presentationml/2006/ole">
            <mc:AlternateContent xmlns:mc="http://schemas.openxmlformats.org/markup-compatibility/2006">
              <mc:Choice xmlns:v="urn:schemas-microsoft-com:vml" Requires="v">
                <p:oleObj name="Prism 8" r:id="rId3" imgW="2879994" imgH="2730669" progId="Prism8.Document">
                  <p:embed/>
                </p:oleObj>
              </mc:Choice>
              <mc:Fallback>
                <p:oleObj name="Prism 8" r:id="rId3" imgW="2879994" imgH="2730669" progId="Prism8.Document">
                  <p:embed/>
                  <p:pic>
                    <p:nvPicPr>
                      <p:cNvPr id="0" name=""/>
                      <p:cNvPicPr/>
                      <p:nvPr/>
                    </p:nvPicPr>
                    <p:blipFill>
                      <a:blip r:embed="rId4"/>
                      <a:stretch>
                        <a:fillRect/>
                      </a:stretch>
                    </p:blipFill>
                    <p:spPr>
                      <a:xfrm>
                        <a:off x="0" y="3220192"/>
                        <a:ext cx="2879725" cy="2730500"/>
                      </a:xfrm>
                      <a:prstGeom prst="rect">
                        <a:avLst/>
                      </a:prstGeom>
                    </p:spPr>
                  </p:pic>
                </p:oleObj>
              </mc:Fallback>
            </mc:AlternateContent>
          </a:graphicData>
        </a:graphic>
      </p:graphicFrame>
      <p:graphicFrame>
        <p:nvGraphicFramePr>
          <p:cNvPr id="3" name="Oggetto 2">
            <a:extLst>
              <a:ext uri="{FF2B5EF4-FFF2-40B4-BE49-F238E27FC236}">
                <a16:creationId xmlns:a16="http://schemas.microsoft.com/office/drawing/2014/main" id="{F1A41F09-2AEA-B667-1FB4-27B84FF0C537}"/>
              </a:ext>
            </a:extLst>
          </p:cNvPr>
          <p:cNvGraphicFramePr>
            <a:graphicFrameLocks noChangeAspect="1"/>
          </p:cNvGraphicFramePr>
          <p:nvPr>
            <p:extLst>
              <p:ext uri="{D42A27DB-BD31-4B8C-83A1-F6EECF244321}">
                <p14:modId xmlns:p14="http://schemas.microsoft.com/office/powerpoint/2010/main" val="488999860"/>
              </p:ext>
            </p:extLst>
          </p:nvPr>
        </p:nvGraphicFramePr>
        <p:xfrm>
          <a:off x="2400906" y="3220192"/>
          <a:ext cx="3001963" cy="2730500"/>
        </p:xfrm>
        <a:graphic>
          <a:graphicData uri="http://schemas.openxmlformats.org/presentationml/2006/ole">
            <mc:AlternateContent xmlns:mc="http://schemas.openxmlformats.org/markup-compatibility/2006">
              <mc:Choice xmlns:v="urn:schemas-microsoft-com:vml" Requires="v">
                <p:oleObj name="Prism 8" r:id="rId5" imgW="3002019" imgH="2730669" progId="Prism8.Document">
                  <p:embed/>
                </p:oleObj>
              </mc:Choice>
              <mc:Fallback>
                <p:oleObj name="Prism 8" r:id="rId5" imgW="3002019" imgH="2730669" progId="Prism8.Document">
                  <p:embed/>
                  <p:pic>
                    <p:nvPicPr>
                      <p:cNvPr id="0" name=""/>
                      <p:cNvPicPr/>
                      <p:nvPr/>
                    </p:nvPicPr>
                    <p:blipFill>
                      <a:blip r:embed="rId6"/>
                      <a:stretch>
                        <a:fillRect/>
                      </a:stretch>
                    </p:blipFill>
                    <p:spPr>
                      <a:xfrm>
                        <a:off x="2400906" y="3220192"/>
                        <a:ext cx="3001963" cy="2730500"/>
                      </a:xfrm>
                      <a:prstGeom prst="rect">
                        <a:avLst/>
                      </a:prstGeom>
                    </p:spPr>
                  </p:pic>
                </p:oleObj>
              </mc:Fallback>
            </mc:AlternateContent>
          </a:graphicData>
        </a:graphic>
      </p:graphicFrame>
      <p:graphicFrame>
        <p:nvGraphicFramePr>
          <p:cNvPr id="4" name="Oggetto 3">
            <a:extLst>
              <a:ext uri="{FF2B5EF4-FFF2-40B4-BE49-F238E27FC236}">
                <a16:creationId xmlns:a16="http://schemas.microsoft.com/office/drawing/2014/main" id="{6144154C-0751-B040-030A-9C8DD1A6B48D}"/>
              </a:ext>
            </a:extLst>
          </p:cNvPr>
          <p:cNvGraphicFramePr>
            <a:graphicFrameLocks noChangeAspect="1"/>
          </p:cNvGraphicFramePr>
          <p:nvPr>
            <p:extLst>
              <p:ext uri="{D42A27DB-BD31-4B8C-83A1-F6EECF244321}">
                <p14:modId xmlns:p14="http://schemas.microsoft.com/office/powerpoint/2010/main" val="3246540670"/>
              </p:ext>
            </p:extLst>
          </p:nvPr>
        </p:nvGraphicFramePr>
        <p:xfrm>
          <a:off x="4745598" y="3220192"/>
          <a:ext cx="2879725" cy="2730500"/>
        </p:xfrm>
        <a:graphic>
          <a:graphicData uri="http://schemas.openxmlformats.org/presentationml/2006/ole">
            <mc:AlternateContent xmlns:mc="http://schemas.openxmlformats.org/markup-compatibility/2006">
              <mc:Choice xmlns:v="urn:schemas-microsoft-com:vml" Requires="v">
                <p:oleObj name="Prism 8" r:id="rId7" imgW="2879994" imgH="2730669" progId="Prism8.Document">
                  <p:embed/>
                </p:oleObj>
              </mc:Choice>
              <mc:Fallback>
                <p:oleObj name="Prism 8" r:id="rId7" imgW="2879994" imgH="2730669" progId="Prism8.Document">
                  <p:embed/>
                  <p:pic>
                    <p:nvPicPr>
                      <p:cNvPr id="0" name=""/>
                      <p:cNvPicPr/>
                      <p:nvPr/>
                    </p:nvPicPr>
                    <p:blipFill>
                      <a:blip r:embed="rId8"/>
                      <a:stretch>
                        <a:fillRect/>
                      </a:stretch>
                    </p:blipFill>
                    <p:spPr>
                      <a:xfrm>
                        <a:off x="4745598" y="3220192"/>
                        <a:ext cx="2879725" cy="2730500"/>
                      </a:xfrm>
                      <a:prstGeom prst="rect">
                        <a:avLst/>
                      </a:prstGeom>
                    </p:spPr>
                  </p:pic>
                </p:oleObj>
              </mc:Fallback>
            </mc:AlternateContent>
          </a:graphicData>
        </a:graphic>
      </p:graphicFrame>
      <p:graphicFrame>
        <p:nvGraphicFramePr>
          <p:cNvPr id="5" name="Oggetto 4">
            <a:extLst>
              <a:ext uri="{FF2B5EF4-FFF2-40B4-BE49-F238E27FC236}">
                <a16:creationId xmlns:a16="http://schemas.microsoft.com/office/drawing/2014/main" id="{E57B6BB5-1113-20DC-A371-C030DB13C500}"/>
              </a:ext>
            </a:extLst>
          </p:cNvPr>
          <p:cNvGraphicFramePr>
            <a:graphicFrameLocks noChangeAspect="1"/>
          </p:cNvGraphicFramePr>
          <p:nvPr>
            <p:extLst>
              <p:ext uri="{D42A27DB-BD31-4B8C-83A1-F6EECF244321}">
                <p14:modId xmlns:p14="http://schemas.microsoft.com/office/powerpoint/2010/main" val="4148042350"/>
              </p:ext>
            </p:extLst>
          </p:nvPr>
        </p:nvGraphicFramePr>
        <p:xfrm>
          <a:off x="7057278" y="3220192"/>
          <a:ext cx="2917825" cy="2730500"/>
        </p:xfrm>
        <a:graphic>
          <a:graphicData uri="http://schemas.openxmlformats.org/presentationml/2006/ole">
            <mc:AlternateContent xmlns:mc="http://schemas.openxmlformats.org/markup-compatibility/2006">
              <mc:Choice xmlns:v="urn:schemas-microsoft-com:vml" Requires="v">
                <p:oleObj name="Prism 8" r:id="rId9" imgW="2918149" imgH="2730669" progId="Prism8.Document">
                  <p:embed/>
                </p:oleObj>
              </mc:Choice>
              <mc:Fallback>
                <p:oleObj name="Prism 8" r:id="rId9" imgW="2918149" imgH="2730669" progId="Prism8.Document">
                  <p:embed/>
                  <p:pic>
                    <p:nvPicPr>
                      <p:cNvPr id="0" name=""/>
                      <p:cNvPicPr/>
                      <p:nvPr/>
                    </p:nvPicPr>
                    <p:blipFill>
                      <a:blip r:embed="rId10"/>
                      <a:stretch>
                        <a:fillRect/>
                      </a:stretch>
                    </p:blipFill>
                    <p:spPr>
                      <a:xfrm>
                        <a:off x="7057278" y="3220192"/>
                        <a:ext cx="2917825" cy="2730500"/>
                      </a:xfrm>
                      <a:prstGeom prst="rect">
                        <a:avLst/>
                      </a:prstGeom>
                    </p:spPr>
                  </p:pic>
                </p:oleObj>
              </mc:Fallback>
            </mc:AlternateContent>
          </a:graphicData>
        </a:graphic>
      </p:graphicFrame>
      <p:graphicFrame>
        <p:nvGraphicFramePr>
          <p:cNvPr id="6" name="Oggetto 5">
            <a:extLst>
              <a:ext uri="{FF2B5EF4-FFF2-40B4-BE49-F238E27FC236}">
                <a16:creationId xmlns:a16="http://schemas.microsoft.com/office/drawing/2014/main" id="{3D173423-0073-88EB-24EF-B94DD0986331}"/>
              </a:ext>
            </a:extLst>
          </p:cNvPr>
          <p:cNvGraphicFramePr>
            <a:graphicFrameLocks noChangeAspect="1"/>
          </p:cNvGraphicFramePr>
          <p:nvPr>
            <p:extLst>
              <p:ext uri="{D42A27DB-BD31-4B8C-83A1-F6EECF244321}">
                <p14:modId xmlns:p14="http://schemas.microsoft.com/office/powerpoint/2010/main" val="3459854068"/>
              </p:ext>
            </p:extLst>
          </p:nvPr>
        </p:nvGraphicFramePr>
        <p:xfrm>
          <a:off x="9159875" y="3220192"/>
          <a:ext cx="3032125" cy="2730500"/>
        </p:xfrm>
        <a:graphic>
          <a:graphicData uri="http://schemas.openxmlformats.org/presentationml/2006/ole">
            <mc:AlternateContent xmlns:mc="http://schemas.openxmlformats.org/markup-compatibility/2006">
              <mc:Choice xmlns:v="urn:schemas-microsoft-com:vml" Requires="v">
                <p:oleObj name="Prism 8" r:id="rId11" imgW="3032255" imgH="2730669" progId="Prism8.Document">
                  <p:embed/>
                </p:oleObj>
              </mc:Choice>
              <mc:Fallback>
                <p:oleObj name="Prism 8" r:id="rId11" imgW="3032255" imgH="2730669" progId="Prism8.Document">
                  <p:embed/>
                  <p:pic>
                    <p:nvPicPr>
                      <p:cNvPr id="0" name=""/>
                      <p:cNvPicPr/>
                      <p:nvPr/>
                    </p:nvPicPr>
                    <p:blipFill>
                      <a:blip r:embed="rId12"/>
                      <a:stretch>
                        <a:fillRect/>
                      </a:stretch>
                    </p:blipFill>
                    <p:spPr>
                      <a:xfrm>
                        <a:off x="9159875" y="3220192"/>
                        <a:ext cx="3032125" cy="2730500"/>
                      </a:xfrm>
                      <a:prstGeom prst="rect">
                        <a:avLst/>
                      </a:prstGeom>
                    </p:spPr>
                  </p:pic>
                </p:oleObj>
              </mc:Fallback>
            </mc:AlternateContent>
          </a:graphicData>
        </a:graphic>
      </p:graphicFrame>
      <p:pic>
        <p:nvPicPr>
          <p:cNvPr id="12" name="Immagine 11">
            <a:extLst>
              <a:ext uri="{FF2B5EF4-FFF2-40B4-BE49-F238E27FC236}">
                <a16:creationId xmlns:a16="http://schemas.microsoft.com/office/drawing/2014/main" id="{E8A696DE-B29C-8C55-EFC6-B548574A0642}"/>
              </a:ext>
            </a:extLst>
          </p:cNvPr>
          <p:cNvPicPr>
            <a:picLocks noChangeAspect="1"/>
          </p:cNvPicPr>
          <p:nvPr/>
        </p:nvPicPr>
        <p:blipFill>
          <a:blip r:embed="rId13"/>
          <a:srcRect t="46358" b="37840"/>
          <a:stretch>
            <a:fillRect/>
          </a:stretch>
        </p:blipFill>
        <p:spPr>
          <a:xfrm>
            <a:off x="284287" y="1116106"/>
            <a:ext cx="5230821" cy="968188"/>
          </a:xfrm>
          <a:prstGeom prst="rect">
            <a:avLst/>
          </a:prstGeom>
        </p:spPr>
      </p:pic>
      <p:sp>
        <p:nvSpPr>
          <p:cNvPr id="16" name="CasellaDiTesto 15">
            <a:extLst>
              <a:ext uri="{FF2B5EF4-FFF2-40B4-BE49-F238E27FC236}">
                <a16:creationId xmlns:a16="http://schemas.microsoft.com/office/drawing/2014/main" id="{EC0A87C5-9EC2-916E-6F30-E60C1E2849C2}"/>
              </a:ext>
            </a:extLst>
          </p:cNvPr>
          <p:cNvSpPr txBox="1"/>
          <p:nvPr/>
        </p:nvSpPr>
        <p:spPr>
          <a:xfrm>
            <a:off x="284287" y="2282911"/>
            <a:ext cx="9532066" cy="369332"/>
          </a:xfrm>
          <a:prstGeom prst="rect">
            <a:avLst/>
          </a:prstGeom>
          <a:noFill/>
        </p:spPr>
        <p:txBody>
          <a:bodyPr wrap="square">
            <a:spAutoFit/>
          </a:bodyPr>
          <a:lstStyle/>
          <a:p>
            <a:r>
              <a:rPr lang="en-US" b="1" dirty="0"/>
              <a:t>Significant differences in TRP-related metabolites between IBD patients and controls</a:t>
            </a:r>
            <a:endParaRPr lang="it-IT" b="1" dirty="0"/>
          </a:p>
        </p:txBody>
      </p:sp>
    </p:spTree>
    <p:extLst>
      <p:ext uri="{BB962C8B-B14F-4D97-AF65-F5344CB8AC3E}">
        <p14:creationId xmlns:p14="http://schemas.microsoft.com/office/powerpoint/2010/main" val="1461535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ggetto 1">
            <a:extLst>
              <a:ext uri="{FF2B5EF4-FFF2-40B4-BE49-F238E27FC236}">
                <a16:creationId xmlns:a16="http://schemas.microsoft.com/office/drawing/2014/main" id="{DAB69029-E7BE-2B3A-1E25-4D729CCF109B}"/>
              </a:ext>
            </a:extLst>
          </p:cNvPr>
          <p:cNvGraphicFramePr>
            <a:graphicFrameLocks noChangeAspect="1"/>
          </p:cNvGraphicFramePr>
          <p:nvPr>
            <p:extLst>
              <p:ext uri="{D42A27DB-BD31-4B8C-83A1-F6EECF244321}">
                <p14:modId xmlns:p14="http://schemas.microsoft.com/office/powerpoint/2010/main" val="3817740203"/>
              </p:ext>
            </p:extLst>
          </p:nvPr>
        </p:nvGraphicFramePr>
        <p:xfrm>
          <a:off x="442167" y="2945275"/>
          <a:ext cx="3049587" cy="2984500"/>
        </p:xfrm>
        <a:graphic>
          <a:graphicData uri="http://schemas.openxmlformats.org/presentationml/2006/ole">
            <mc:AlternateContent xmlns:mc="http://schemas.openxmlformats.org/markup-compatibility/2006">
              <mc:Choice xmlns:v="urn:schemas-microsoft-com:vml" Requires="v">
                <p:oleObj name="Prism 8" r:id="rId3" imgW="3049173" imgH="2983722" progId="Prism8.Document">
                  <p:embed/>
                </p:oleObj>
              </mc:Choice>
              <mc:Fallback>
                <p:oleObj name="Prism 8" r:id="rId3" imgW="3049173" imgH="2983722" progId="Prism8.Document">
                  <p:embed/>
                  <p:pic>
                    <p:nvPicPr>
                      <p:cNvPr id="0" name=""/>
                      <p:cNvPicPr/>
                      <p:nvPr/>
                    </p:nvPicPr>
                    <p:blipFill>
                      <a:blip r:embed="rId4"/>
                      <a:stretch>
                        <a:fillRect/>
                      </a:stretch>
                    </p:blipFill>
                    <p:spPr>
                      <a:xfrm>
                        <a:off x="442167" y="2945275"/>
                        <a:ext cx="3049587" cy="2984500"/>
                      </a:xfrm>
                      <a:prstGeom prst="rect">
                        <a:avLst/>
                      </a:prstGeom>
                    </p:spPr>
                  </p:pic>
                </p:oleObj>
              </mc:Fallback>
            </mc:AlternateContent>
          </a:graphicData>
        </a:graphic>
      </p:graphicFrame>
      <p:graphicFrame>
        <p:nvGraphicFramePr>
          <p:cNvPr id="4" name="Oggetto 3">
            <a:extLst>
              <a:ext uri="{FF2B5EF4-FFF2-40B4-BE49-F238E27FC236}">
                <a16:creationId xmlns:a16="http://schemas.microsoft.com/office/drawing/2014/main" id="{066F6F5D-F970-C387-DA08-7A5E8E9DA7D3}"/>
              </a:ext>
            </a:extLst>
          </p:cNvPr>
          <p:cNvGraphicFramePr>
            <a:graphicFrameLocks noChangeAspect="1"/>
          </p:cNvGraphicFramePr>
          <p:nvPr>
            <p:extLst>
              <p:ext uri="{D42A27DB-BD31-4B8C-83A1-F6EECF244321}">
                <p14:modId xmlns:p14="http://schemas.microsoft.com/office/powerpoint/2010/main" val="3776217262"/>
              </p:ext>
            </p:extLst>
          </p:nvPr>
        </p:nvGraphicFramePr>
        <p:xfrm>
          <a:off x="8429718" y="2958722"/>
          <a:ext cx="3049587" cy="2984500"/>
        </p:xfrm>
        <a:graphic>
          <a:graphicData uri="http://schemas.openxmlformats.org/presentationml/2006/ole">
            <mc:AlternateContent xmlns:mc="http://schemas.openxmlformats.org/markup-compatibility/2006">
              <mc:Choice xmlns:v="urn:schemas-microsoft-com:vml" Requires="v">
                <p:oleObj name="Prism 8" r:id="rId5" imgW="3049173" imgH="2983722" progId="Prism8.Document">
                  <p:embed/>
                </p:oleObj>
              </mc:Choice>
              <mc:Fallback>
                <p:oleObj name="Prism 8" r:id="rId5" imgW="3049173" imgH="2983722" progId="Prism8.Document">
                  <p:embed/>
                  <p:pic>
                    <p:nvPicPr>
                      <p:cNvPr id="0" name=""/>
                      <p:cNvPicPr/>
                      <p:nvPr/>
                    </p:nvPicPr>
                    <p:blipFill>
                      <a:blip r:embed="rId6"/>
                      <a:stretch>
                        <a:fillRect/>
                      </a:stretch>
                    </p:blipFill>
                    <p:spPr>
                      <a:xfrm>
                        <a:off x="8429718" y="2958722"/>
                        <a:ext cx="3049587" cy="2984500"/>
                      </a:xfrm>
                      <a:prstGeom prst="rect">
                        <a:avLst/>
                      </a:prstGeom>
                    </p:spPr>
                  </p:pic>
                </p:oleObj>
              </mc:Fallback>
            </mc:AlternateContent>
          </a:graphicData>
        </a:graphic>
      </p:graphicFrame>
      <p:graphicFrame>
        <p:nvGraphicFramePr>
          <p:cNvPr id="5" name="Oggetto 4">
            <a:extLst>
              <a:ext uri="{FF2B5EF4-FFF2-40B4-BE49-F238E27FC236}">
                <a16:creationId xmlns:a16="http://schemas.microsoft.com/office/drawing/2014/main" id="{2FC0448B-9EDE-3F79-99E8-13049AC44399}"/>
              </a:ext>
            </a:extLst>
          </p:cNvPr>
          <p:cNvGraphicFramePr>
            <a:graphicFrameLocks noChangeAspect="1"/>
          </p:cNvGraphicFramePr>
          <p:nvPr>
            <p:extLst>
              <p:ext uri="{D42A27DB-BD31-4B8C-83A1-F6EECF244321}">
                <p14:modId xmlns:p14="http://schemas.microsoft.com/office/powerpoint/2010/main" val="528291172"/>
              </p:ext>
            </p:extLst>
          </p:nvPr>
        </p:nvGraphicFramePr>
        <p:xfrm>
          <a:off x="4614863" y="2957135"/>
          <a:ext cx="2960687" cy="2984500"/>
        </p:xfrm>
        <a:graphic>
          <a:graphicData uri="http://schemas.openxmlformats.org/presentationml/2006/ole">
            <mc:AlternateContent xmlns:mc="http://schemas.openxmlformats.org/markup-compatibility/2006">
              <mc:Choice xmlns:v="urn:schemas-microsoft-com:vml" Requires="v">
                <p:oleObj name="Prism 8" r:id="rId7" imgW="2960624" imgH="2983722" progId="Prism8.Document">
                  <p:embed/>
                </p:oleObj>
              </mc:Choice>
              <mc:Fallback>
                <p:oleObj name="Prism 8" r:id="rId7" imgW="2960624" imgH="2983722" progId="Prism8.Document">
                  <p:embed/>
                  <p:pic>
                    <p:nvPicPr>
                      <p:cNvPr id="0" name=""/>
                      <p:cNvPicPr/>
                      <p:nvPr/>
                    </p:nvPicPr>
                    <p:blipFill>
                      <a:blip r:embed="rId8"/>
                      <a:stretch>
                        <a:fillRect/>
                      </a:stretch>
                    </p:blipFill>
                    <p:spPr>
                      <a:xfrm>
                        <a:off x="4614863" y="2957135"/>
                        <a:ext cx="2960687" cy="2984500"/>
                      </a:xfrm>
                      <a:prstGeom prst="rect">
                        <a:avLst/>
                      </a:prstGeom>
                    </p:spPr>
                  </p:pic>
                </p:oleObj>
              </mc:Fallback>
            </mc:AlternateContent>
          </a:graphicData>
        </a:graphic>
      </p:graphicFrame>
      <p:pic>
        <p:nvPicPr>
          <p:cNvPr id="8" name="Immagine 7">
            <a:extLst>
              <a:ext uri="{FF2B5EF4-FFF2-40B4-BE49-F238E27FC236}">
                <a16:creationId xmlns:a16="http://schemas.microsoft.com/office/drawing/2014/main" id="{7643E377-DE55-23F7-6C54-EDE8BCAD6074}"/>
              </a:ext>
            </a:extLst>
          </p:cNvPr>
          <p:cNvPicPr>
            <a:picLocks noChangeAspect="1"/>
          </p:cNvPicPr>
          <p:nvPr/>
        </p:nvPicPr>
        <p:blipFill>
          <a:blip r:embed="rId9"/>
          <a:srcRect l="45723" t="69814" r="27647"/>
          <a:stretch>
            <a:fillRect/>
          </a:stretch>
        </p:blipFill>
        <p:spPr>
          <a:xfrm rot="16200000">
            <a:off x="185488" y="1254110"/>
            <a:ext cx="861537" cy="549036"/>
          </a:xfrm>
          <a:prstGeom prst="rect">
            <a:avLst/>
          </a:prstGeom>
        </p:spPr>
      </p:pic>
      <p:sp>
        <p:nvSpPr>
          <p:cNvPr id="9" name="Rettangolo 8">
            <a:extLst>
              <a:ext uri="{FF2B5EF4-FFF2-40B4-BE49-F238E27FC236}">
                <a16:creationId xmlns:a16="http://schemas.microsoft.com/office/drawing/2014/main" id="{B849430E-F4D8-4237-E0B8-8C2820C28F77}"/>
              </a:ext>
            </a:extLst>
          </p:cNvPr>
          <p:cNvSpPr/>
          <p:nvPr/>
        </p:nvSpPr>
        <p:spPr>
          <a:xfrm>
            <a:off x="789135" y="1267159"/>
            <a:ext cx="2532311"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w="0"/>
                <a:solidFill>
                  <a:srgbClr val="FF6F69"/>
                </a:solidFill>
                <a:effectLst>
                  <a:outerShdw blurRad="38100" dist="25400" dir="5400000" algn="ctr" rotWithShape="0">
                    <a:srgbClr val="6E747A">
                      <a:alpha val="43000"/>
                    </a:srgbClr>
                  </a:outerShdw>
                </a:effectLst>
                <a:uLnTx/>
                <a:uFillTx/>
                <a:latin typeface="Aptos" panose="02110004020202020204"/>
                <a:ea typeface="+mn-ea"/>
                <a:cs typeface="+mn-cs"/>
              </a:rPr>
              <a:t>ESULTS</a:t>
            </a:r>
          </a:p>
        </p:txBody>
      </p:sp>
      <p:sp>
        <p:nvSpPr>
          <p:cNvPr id="11" name="CasellaDiTesto 10">
            <a:extLst>
              <a:ext uri="{FF2B5EF4-FFF2-40B4-BE49-F238E27FC236}">
                <a16:creationId xmlns:a16="http://schemas.microsoft.com/office/drawing/2014/main" id="{160F186E-75D7-02C6-8F9C-7270902B7EA3}"/>
              </a:ext>
            </a:extLst>
          </p:cNvPr>
          <p:cNvSpPr txBox="1"/>
          <p:nvPr/>
        </p:nvSpPr>
        <p:spPr>
          <a:xfrm>
            <a:off x="272326" y="2198550"/>
            <a:ext cx="6098240" cy="369332"/>
          </a:xfrm>
          <a:prstGeom prst="rect">
            <a:avLst/>
          </a:prstGeom>
          <a:noFill/>
        </p:spPr>
        <p:txBody>
          <a:bodyPr wrap="square">
            <a:spAutoFit/>
          </a:bodyPr>
          <a:lstStyle/>
          <a:p>
            <a:r>
              <a:rPr lang="en-US" b="1" dirty="0"/>
              <a:t>Diagnostic performance of TRP-related metabolites</a:t>
            </a:r>
            <a:endParaRPr lang="it-IT" b="1" dirty="0"/>
          </a:p>
        </p:txBody>
      </p:sp>
    </p:spTree>
    <p:extLst>
      <p:ext uri="{BB962C8B-B14F-4D97-AF65-F5344CB8AC3E}">
        <p14:creationId xmlns:p14="http://schemas.microsoft.com/office/powerpoint/2010/main" val="2057119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B9DBF-88D0-3B75-3069-79BDE68EB8F0}"/>
            </a:ext>
          </a:extLst>
        </p:cNvPr>
        <p:cNvGrpSpPr/>
        <p:nvPr/>
      </p:nvGrpSpPr>
      <p:grpSpPr>
        <a:xfrm>
          <a:off x="0" y="0"/>
          <a:ext cx="0" cy="0"/>
          <a:chOff x="0" y="0"/>
          <a:chExt cx="0" cy="0"/>
        </a:xfrm>
      </p:grpSpPr>
      <p:graphicFrame>
        <p:nvGraphicFramePr>
          <p:cNvPr id="5" name="Oggetto 4">
            <a:extLst>
              <a:ext uri="{FF2B5EF4-FFF2-40B4-BE49-F238E27FC236}">
                <a16:creationId xmlns:a16="http://schemas.microsoft.com/office/drawing/2014/main" id="{7FC7F82C-58DF-1218-13CF-14409B2C7F61}"/>
              </a:ext>
            </a:extLst>
          </p:cNvPr>
          <p:cNvGraphicFramePr>
            <a:graphicFrameLocks noChangeAspect="1"/>
          </p:cNvGraphicFramePr>
          <p:nvPr>
            <p:extLst>
              <p:ext uri="{D42A27DB-BD31-4B8C-83A1-F6EECF244321}">
                <p14:modId xmlns:p14="http://schemas.microsoft.com/office/powerpoint/2010/main" val="1520428884"/>
              </p:ext>
            </p:extLst>
          </p:nvPr>
        </p:nvGraphicFramePr>
        <p:xfrm>
          <a:off x="341738" y="2475726"/>
          <a:ext cx="3985185" cy="4017238"/>
        </p:xfrm>
        <a:graphic>
          <a:graphicData uri="http://schemas.openxmlformats.org/presentationml/2006/ole">
            <mc:AlternateContent xmlns:mc="http://schemas.openxmlformats.org/markup-compatibility/2006">
              <mc:Choice xmlns:v="urn:schemas-microsoft-com:vml" Requires="v">
                <p:oleObj name="Prism 8" r:id="rId3" imgW="2960624" imgH="2983722" progId="Prism8.Document">
                  <p:embed/>
                </p:oleObj>
              </mc:Choice>
              <mc:Fallback>
                <p:oleObj name="Prism 8" r:id="rId3" imgW="2960624" imgH="2983722" progId="Prism8.Document">
                  <p:embed/>
                  <p:pic>
                    <p:nvPicPr>
                      <p:cNvPr id="5" name="Oggetto 4">
                        <a:extLst>
                          <a:ext uri="{FF2B5EF4-FFF2-40B4-BE49-F238E27FC236}">
                            <a16:creationId xmlns:a16="http://schemas.microsoft.com/office/drawing/2014/main" id="{2FC0448B-9EDE-3F79-99E8-13049AC44399}"/>
                          </a:ext>
                        </a:extLst>
                      </p:cNvPr>
                      <p:cNvPicPr/>
                      <p:nvPr/>
                    </p:nvPicPr>
                    <p:blipFill>
                      <a:blip r:embed="rId4"/>
                      <a:stretch>
                        <a:fillRect/>
                      </a:stretch>
                    </p:blipFill>
                    <p:spPr>
                      <a:xfrm>
                        <a:off x="341738" y="2475726"/>
                        <a:ext cx="3985185" cy="4017238"/>
                      </a:xfrm>
                      <a:prstGeom prst="rect">
                        <a:avLst/>
                      </a:prstGeom>
                    </p:spPr>
                  </p:pic>
                </p:oleObj>
              </mc:Fallback>
            </mc:AlternateContent>
          </a:graphicData>
        </a:graphic>
      </p:graphicFrame>
      <p:pic>
        <p:nvPicPr>
          <p:cNvPr id="8" name="Immagine 7">
            <a:extLst>
              <a:ext uri="{FF2B5EF4-FFF2-40B4-BE49-F238E27FC236}">
                <a16:creationId xmlns:a16="http://schemas.microsoft.com/office/drawing/2014/main" id="{C129417B-4E5B-64AD-B58D-D42A7E9B9AFA}"/>
              </a:ext>
            </a:extLst>
          </p:cNvPr>
          <p:cNvPicPr>
            <a:picLocks noChangeAspect="1"/>
          </p:cNvPicPr>
          <p:nvPr/>
        </p:nvPicPr>
        <p:blipFill>
          <a:blip r:embed="rId5"/>
          <a:srcRect l="45723" t="69814" r="27647"/>
          <a:stretch>
            <a:fillRect/>
          </a:stretch>
        </p:blipFill>
        <p:spPr>
          <a:xfrm rot="16200000">
            <a:off x="185488" y="1254110"/>
            <a:ext cx="861537" cy="549036"/>
          </a:xfrm>
          <a:prstGeom prst="rect">
            <a:avLst/>
          </a:prstGeom>
        </p:spPr>
      </p:pic>
      <p:sp>
        <p:nvSpPr>
          <p:cNvPr id="9" name="Rettangolo 8">
            <a:extLst>
              <a:ext uri="{FF2B5EF4-FFF2-40B4-BE49-F238E27FC236}">
                <a16:creationId xmlns:a16="http://schemas.microsoft.com/office/drawing/2014/main" id="{872EE77A-B7B0-D4CD-EABD-E23DE30DA4BB}"/>
              </a:ext>
            </a:extLst>
          </p:cNvPr>
          <p:cNvSpPr/>
          <p:nvPr/>
        </p:nvSpPr>
        <p:spPr>
          <a:xfrm>
            <a:off x="789135" y="1267159"/>
            <a:ext cx="2532311"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w="0"/>
                <a:solidFill>
                  <a:srgbClr val="FF6F69"/>
                </a:solidFill>
                <a:effectLst>
                  <a:outerShdw blurRad="38100" dist="25400" dir="5400000" algn="ctr" rotWithShape="0">
                    <a:srgbClr val="6E747A">
                      <a:alpha val="43000"/>
                    </a:srgbClr>
                  </a:outerShdw>
                </a:effectLst>
                <a:uLnTx/>
                <a:uFillTx/>
                <a:latin typeface="Aptos" panose="02110004020202020204"/>
                <a:ea typeface="+mn-ea"/>
                <a:cs typeface="+mn-cs"/>
              </a:rPr>
              <a:t>ESULTS</a:t>
            </a:r>
          </a:p>
        </p:txBody>
      </p:sp>
      <p:sp>
        <p:nvSpPr>
          <p:cNvPr id="6" name="CasellaDiTesto 5">
            <a:extLst>
              <a:ext uri="{FF2B5EF4-FFF2-40B4-BE49-F238E27FC236}">
                <a16:creationId xmlns:a16="http://schemas.microsoft.com/office/drawing/2014/main" id="{81A9C833-FB62-3DC7-8D06-E96DF273383B}"/>
              </a:ext>
            </a:extLst>
          </p:cNvPr>
          <p:cNvSpPr txBox="1"/>
          <p:nvPr/>
        </p:nvSpPr>
        <p:spPr>
          <a:xfrm>
            <a:off x="6478121" y="3202685"/>
            <a:ext cx="6098240" cy="2308324"/>
          </a:xfrm>
          <a:prstGeom prst="rect">
            <a:avLst/>
          </a:prstGeom>
          <a:noFill/>
        </p:spPr>
        <p:txBody>
          <a:bodyPr wrap="square">
            <a:spAutoFit/>
          </a:bodyPr>
          <a:lstStyle/>
          <a:p>
            <a:r>
              <a:rPr lang="it-IT" b="1" dirty="0"/>
              <a:t>CUT-OFF TRIPTOFANO</a:t>
            </a:r>
          </a:p>
          <a:p>
            <a:r>
              <a:rPr lang="it-IT" b="1" dirty="0" err="1"/>
              <a:t>Cut</a:t>
            </a:r>
            <a:r>
              <a:rPr lang="it-IT" b="1" dirty="0"/>
              <a:t>-off ottimale (</a:t>
            </a:r>
            <a:r>
              <a:rPr lang="it-IT" b="1" dirty="0" err="1"/>
              <a:t>Youden</a:t>
            </a:r>
            <a:r>
              <a:rPr lang="it-IT" b="1" dirty="0"/>
              <a:t> index):</a:t>
            </a:r>
            <a:endParaRPr lang="it-IT" dirty="0"/>
          </a:p>
          <a:p>
            <a:r>
              <a:rPr lang="it-IT" b="1" dirty="0"/>
              <a:t>TRP = 3.02</a:t>
            </a:r>
            <a:endParaRPr lang="it-IT" dirty="0"/>
          </a:p>
          <a:p>
            <a:br>
              <a:rPr lang="it-IT" dirty="0"/>
            </a:br>
            <a:endParaRPr lang="it-IT" dirty="0"/>
          </a:p>
          <a:p>
            <a:r>
              <a:rPr lang="it-IT" b="1" dirty="0"/>
              <a:t>PERFORMANCE</a:t>
            </a:r>
          </a:p>
          <a:p>
            <a:r>
              <a:rPr lang="it-IT" b="1" dirty="0"/>
              <a:t>Sensibilità:</a:t>
            </a:r>
            <a:r>
              <a:rPr lang="it-IT" dirty="0"/>
              <a:t> </a:t>
            </a:r>
            <a:r>
              <a:rPr lang="it-IT" b="1" dirty="0"/>
              <a:t>82%</a:t>
            </a:r>
            <a:r>
              <a:rPr lang="it-IT" dirty="0"/>
              <a:t> </a:t>
            </a:r>
          </a:p>
          <a:p>
            <a:r>
              <a:rPr lang="it-IT" b="1" dirty="0"/>
              <a:t>Specificità:</a:t>
            </a:r>
            <a:r>
              <a:rPr lang="it-IT" dirty="0"/>
              <a:t> </a:t>
            </a:r>
            <a:r>
              <a:rPr lang="it-IT" b="1" dirty="0"/>
              <a:t>94%</a:t>
            </a:r>
            <a:r>
              <a:rPr lang="it-IT" dirty="0"/>
              <a:t> </a:t>
            </a:r>
          </a:p>
        </p:txBody>
      </p:sp>
    </p:spTree>
    <p:extLst>
      <p:ext uri="{BB962C8B-B14F-4D97-AF65-F5344CB8AC3E}">
        <p14:creationId xmlns:p14="http://schemas.microsoft.com/office/powerpoint/2010/main" val="3817318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8907DAA9-A9A0-6365-29B0-C02B535C52A3}"/>
              </a:ext>
            </a:extLst>
          </p:cNvPr>
          <p:cNvGraphicFramePr>
            <a:graphicFrameLocks noGrp="1"/>
          </p:cNvGraphicFramePr>
          <p:nvPr>
            <p:extLst>
              <p:ext uri="{D42A27DB-BD31-4B8C-83A1-F6EECF244321}">
                <p14:modId xmlns:p14="http://schemas.microsoft.com/office/powerpoint/2010/main" val="2595372817"/>
              </p:ext>
            </p:extLst>
          </p:nvPr>
        </p:nvGraphicFramePr>
        <p:xfrm>
          <a:off x="341738" y="2532269"/>
          <a:ext cx="10515600" cy="1463040"/>
        </p:xfrm>
        <a:graphic>
          <a:graphicData uri="http://schemas.openxmlformats.org/drawingml/2006/table">
            <a:tbl>
              <a:tblPr>
                <a:tableStyleId>{E8034E78-7F5D-4C2E-B375-FC64B27BC917}</a:tableStyleId>
              </a:tblPr>
              <a:tblGrid>
                <a:gridCol w="3505200">
                  <a:extLst>
                    <a:ext uri="{9D8B030D-6E8A-4147-A177-3AD203B41FA5}">
                      <a16:colId xmlns:a16="http://schemas.microsoft.com/office/drawing/2014/main" val="1514733181"/>
                    </a:ext>
                  </a:extLst>
                </a:gridCol>
                <a:gridCol w="3505200">
                  <a:extLst>
                    <a:ext uri="{9D8B030D-6E8A-4147-A177-3AD203B41FA5}">
                      <a16:colId xmlns:a16="http://schemas.microsoft.com/office/drawing/2014/main" val="572474390"/>
                    </a:ext>
                  </a:extLst>
                </a:gridCol>
                <a:gridCol w="3505200">
                  <a:extLst>
                    <a:ext uri="{9D8B030D-6E8A-4147-A177-3AD203B41FA5}">
                      <a16:colId xmlns:a16="http://schemas.microsoft.com/office/drawing/2014/main" val="3320104315"/>
                    </a:ext>
                  </a:extLst>
                </a:gridCol>
              </a:tblGrid>
              <a:tr h="0">
                <a:tc>
                  <a:txBody>
                    <a:bodyPr/>
                    <a:lstStyle/>
                    <a:p>
                      <a:pPr>
                        <a:buNone/>
                      </a:pPr>
                      <a:r>
                        <a:rPr lang="it-IT" b="1" dirty="0">
                          <a:solidFill>
                            <a:schemeClr val="tx1">
                              <a:lumMod val="75000"/>
                              <a:lumOff val="25000"/>
                            </a:schemeClr>
                          </a:solidFill>
                        </a:rPr>
                        <a:t>Model</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err="1">
                          <a:solidFill>
                            <a:schemeClr val="tx1">
                              <a:lumMod val="75000"/>
                              <a:lumOff val="25000"/>
                            </a:schemeClr>
                          </a:solidFill>
                        </a:rPr>
                        <a:t>Logistic</a:t>
                      </a:r>
                      <a:r>
                        <a:rPr lang="it-IT" b="1" dirty="0">
                          <a:solidFill>
                            <a:schemeClr val="tx1">
                              <a:lumMod val="75000"/>
                              <a:lumOff val="25000"/>
                            </a:schemeClr>
                          </a:solidFill>
                        </a:rPr>
                        <a:t> </a:t>
                      </a:r>
                      <a:r>
                        <a:rPr lang="it-IT" b="1" dirty="0" err="1">
                          <a:solidFill>
                            <a:schemeClr val="tx1">
                              <a:lumMod val="75000"/>
                              <a:lumOff val="25000"/>
                            </a:schemeClr>
                          </a:solidFill>
                        </a:rPr>
                        <a:t>Regression</a:t>
                      </a:r>
                      <a:r>
                        <a:rPr lang="it-IT" b="1" dirty="0">
                          <a:solidFill>
                            <a:schemeClr val="tx1">
                              <a:lumMod val="75000"/>
                              <a:lumOff val="25000"/>
                            </a:schemeClr>
                          </a:solidFill>
                        </a:rPr>
                        <a:t> AUC</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a:solidFill>
                            <a:schemeClr val="tx1">
                              <a:lumMod val="75000"/>
                              <a:lumOff val="25000"/>
                            </a:schemeClr>
                          </a:solidFill>
                        </a:rPr>
                        <a:t>Random </a:t>
                      </a:r>
                      <a:r>
                        <a:rPr lang="it-IT" b="1" dirty="0" err="1">
                          <a:solidFill>
                            <a:schemeClr val="tx1">
                              <a:lumMod val="75000"/>
                              <a:lumOff val="25000"/>
                            </a:schemeClr>
                          </a:solidFill>
                        </a:rPr>
                        <a:t>Forest</a:t>
                      </a:r>
                      <a:r>
                        <a:rPr lang="it-IT" b="1" dirty="0">
                          <a:solidFill>
                            <a:schemeClr val="tx1">
                              <a:lumMod val="75000"/>
                              <a:lumOff val="25000"/>
                            </a:schemeClr>
                          </a:solidFill>
                        </a:rPr>
                        <a:t> AUC</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extLst>
                  <a:ext uri="{0D108BD9-81ED-4DB2-BD59-A6C34878D82A}">
                    <a16:rowId xmlns:a16="http://schemas.microsoft.com/office/drawing/2014/main" val="366667500"/>
                  </a:ext>
                </a:extLst>
              </a:tr>
              <a:tr h="0">
                <a:tc>
                  <a:txBody>
                    <a:bodyPr/>
                    <a:lstStyle/>
                    <a:p>
                      <a:pPr>
                        <a:buNone/>
                      </a:pPr>
                      <a:r>
                        <a:rPr lang="it-IT" b="1" dirty="0">
                          <a:solidFill>
                            <a:schemeClr val="tx1">
                              <a:lumMod val="75000"/>
                              <a:lumOff val="25000"/>
                            </a:schemeClr>
                          </a:solidFill>
                        </a:rPr>
                        <a:t>TRP</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dirty="0">
                          <a:solidFill>
                            <a:schemeClr val="tx1">
                              <a:lumMod val="75000"/>
                              <a:lumOff val="25000"/>
                            </a:schemeClr>
                          </a:solidFill>
                        </a:rPr>
                        <a:t>0.89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dirty="0">
                          <a:solidFill>
                            <a:schemeClr val="tx1">
                              <a:lumMod val="75000"/>
                              <a:lumOff val="25000"/>
                            </a:schemeClr>
                          </a:solidFill>
                        </a:rPr>
                        <a:t>0.75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1432762"/>
                  </a:ext>
                </a:extLst>
              </a:tr>
              <a:tr h="0">
                <a:tc>
                  <a:txBody>
                    <a:bodyPr/>
                    <a:lstStyle/>
                    <a:p>
                      <a:pPr>
                        <a:buNone/>
                      </a:pPr>
                      <a:r>
                        <a:rPr lang="it-IT" b="1" dirty="0">
                          <a:solidFill>
                            <a:schemeClr val="tx1">
                              <a:lumMod val="75000"/>
                              <a:lumOff val="25000"/>
                            </a:schemeClr>
                          </a:solidFill>
                        </a:rPr>
                        <a:t>TRP + 1 </a:t>
                      </a:r>
                      <a:r>
                        <a:rPr lang="it-IT" b="1" dirty="0" err="1">
                          <a:solidFill>
                            <a:schemeClr val="tx1">
                              <a:lumMod val="75000"/>
                              <a:lumOff val="25000"/>
                            </a:schemeClr>
                          </a:solidFill>
                        </a:rPr>
                        <a:t>metabolite</a:t>
                      </a:r>
                      <a:endParaRPr lang="it-IT" b="1" dirty="0">
                        <a:solidFill>
                          <a:schemeClr val="tx1">
                            <a:lumMod val="75000"/>
                            <a:lumOff val="25000"/>
                          </a:schemeClr>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dirty="0">
                          <a:solidFill>
                            <a:schemeClr val="tx1">
                              <a:lumMod val="75000"/>
                              <a:lumOff val="25000"/>
                            </a:schemeClr>
                          </a:solidFill>
                        </a:rPr>
                        <a:t>0.89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dirty="0">
                          <a:solidFill>
                            <a:schemeClr val="tx1">
                              <a:lumMod val="75000"/>
                              <a:lumOff val="25000"/>
                            </a:schemeClr>
                          </a:solidFill>
                        </a:rPr>
                        <a:t>0.88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8393003"/>
                  </a:ext>
                </a:extLst>
              </a:tr>
              <a:tr h="0">
                <a:tc>
                  <a:txBody>
                    <a:bodyPr/>
                    <a:lstStyle/>
                    <a:p>
                      <a:pPr>
                        <a:buNone/>
                      </a:pPr>
                      <a:r>
                        <a:rPr lang="it-IT" b="1">
                          <a:solidFill>
                            <a:schemeClr val="tx1">
                              <a:lumMod val="75000"/>
                              <a:lumOff val="25000"/>
                            </a:schemeClr>
                          </a:solidFill>
                        </a:rPr>
                        <a:t>TRP + 2 metabolites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a:solidFill>
                            <a:schemeClr val="tx1">
                              <a:lumMod val="75000"/>
                              <a:lumOff val="25000"/>
                            </a:schemeClr>
                          </a:solidFill>
                        </a:rPr>
                        <a:t>0.90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it-IT" b="1" dirty="0">
                          <a:solidFill>
                            <a:schemeClr val="tx1">
                              <a:lumMod val="75000"/>
                              <a:lumOff val="25000"/>
                            </a:schemeClr>
                          </a:solidFill>
                        </a:rPr>
                        <a:t>0.92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112762"/>
                  </a:ext>
                </a:extLst>
              </a:tr>
            </a:tbl>
          </a:graphicData>
        </a:graphic>
      </p:graphicFrame>
      <p:sp>
        <p:nvSpPr>
          <p:cNvPr id="4" name="CasellaDiTesto 3">
            <a:extLst>
              <a:ext uri="{FF2B5EF4-FFF2-40B4-BE49-F238E27FC236}">
                <a16:creationId xmlns:a16="http://schemas.microsoft.com/office/drawing/2014/main" id="{E8D83C6D-BE24-E0C1-CB10-41E5381BBF4A}"/>
              </a:ext>
            </a:extLst>
          </p:cNvPr>
          <p:cNvSpPr txBox="1"/>
          <p:nvPr/>
        </p:nvSpPr>
        <p:spPr>
          <a:xfrm>
            <a:off x="272326" y="2190489"/>
            <a:ext cx="6098240" cy="369332"/>
          </a:xfrm>
          <a:prstGeom prst="rect">
            <a:avLst/>
          </a:prstGeom>
          <a:noFill/>
        </p:spPr>
        <p:txBody>
          <a:bodyPr wrap="square">
            <a:spAutoFit/>
          </a:bodyPr>
          <a:lstStyle/>
          <a:p>
            <a:r>
              <a:rPr lang="it-IT" b="1" dirty="0"/>
              <a:t>Performance (5-fold cross-</a:t>
            </a:r>
            <a:r>
              <a:rPr lang="it-IT" b="1" dirty="0" err="1"/>
              <a:t>validation</a:t>
            </a:r>
            <a:r>
              <a:rPr lang="it-IT" b="1" dirty="0"/>
              <a:t>)</a:t>
            </a:r>
          </a:p>
        </p:txBody>
      </p:sp>
      <p:graphicFrame>
        <p:nvGraphicFramePr>
          <p:cNvPr id="7" name="Tabella 6">
            <a:extLst>
              <a:ext uri="{FF2B5EF4-FFF2-40B4-BE49-F238E27FC236}">
                <a16:creationId xmlns:a16="http://schemas.microsoft.com/office/drawing/2014/main" id="{F7009F4E-97AC-4318-EED1-68096E5D7A6E}"/>
              </a:ext>
            </a:extLst>
          </p:cNvPr>
          <p:cNvGraphicFramePr>
            <a:graphicFrameLocks noGrp="1"/>
          </p:cNvGraphicFramePr>
          <p:nvPr>
            <p:extLst>
              <p:ext uri="{D42A27DB-BD31-4B8C-83A1-F6EECF244321}">
                <p14:modId xmlns:p14="http://schemas.microsoft.com/office/powerpoint/2010/main" val="2018335020"/>
              </p:ext>
            </p:extLst>
          </p:nvPr>
        </p:nvGraphicFramePr>
        <p:xfrm>
          <a:off x="341738" y="4559739"/>
          <a:ext cx="10515600" cy="1097280"/>
        </p:xfrm>
        <a:graphic>
          <a:graphicData uri="http://schemas.openxmlformats.org/drawingml/2006/table">
            <a:tbl>
              <a:tblPr/>
              <a:tblGrid>
                <a:gridCol w="3505200">
                  <a:extLst>
                    <a:ext uri="{9D8B030D-6E8A-4147-A177-3AD203B41FA5}">
                      <a16:colId xmlns:a16="http://schemas.microsoft.com/office/drawing/2014/main" val="571799926"/>
                    </a:ext>
                  </a:extLst>
                </a:gridCol>
                <a:gridCol w="3505200">
                  <a:extLst>
                    <a:ext uri="{9D8B030D-6E8A-4147-A177-3AD203B41FA5}">
                      <a16:colId xmlns:a16="http://schemas.microsoft.com/office/drawing/2014/main" val="3488509810"/>
                    </a:ext>
                  </a:extLst>
                </a:gridCol>
                <a:gridCol w="3505200">
                  <a:extLst>
                    <a:ext uri="{9D8B030D-6E8A-4147-A177-3AD203B41FA5}">
                      <a16:colId xmlns:a16="http://schemas.microsoft.com/office/drawing/2014/main" val="3265636498"/>
                    </a:ext>
                  </a:extLst>
                </a:gridCol>
              </a:tblGrid>
              <a:tr h="0">
                <a:tc>
                  <a:txBody>
                    <a:bodyPr/>
                    <a:lstStyle/>
                    <a:p>
                      <a:pPr>
                        <a:buNone/>
                      </a:pPr>
                      <a:r>
                        <a:rPr lang="it-IT" b="0" dirty="0"/>
                        <a:t>TPR (</a:t>
                      </a:r>
                      <a:r>
                        <a:rPr lang="it-IT" b="0" dirty="0" err="1"/>
                        <a:t>Logistic</a:t>
                      </a:r>
                      <a:r>
                        <a:rPr lang="it-IT" b="0" dirty="0"/>
                        <a:t> </a:t>
                      </a:r>
                      <a:r>
                        <a:rPr lang="it-IT" b="0" dirty="0" err="1"/>
                        <a:t>Regression</a:t>
                      </a:r>
                      <a:r>
                        <a:rPr lang="it-IT" b="0" dirty="0"/>
                        <a:t>)</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err="1"/>
                        <a:t>Pred</a:t>
                      </a:r>
                      <a:r>
                        <a:rPr lang="it-IT" b="1" dirty="0"/>
                        <a:t> IBD</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err="1"/>
                        <a:t>Pred</a:t>
                      </a:r>
                      <a:r>
                        <a:rPr lang="it-IT" b="1" dirty="0"/>
                        <a:t> CTRL</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extLst>
                  <a:ext uri="{0D108BD9-81ED-4DB2-BD59-A6C34878D82A}">
                    <a16:rowId xmlns:a16="http://schemas.microsoft.com/office/drawing/2014/main" val="961553045"/>
                  </a:ext>
                </a:extLst>
              </a:tr>
              <a:tr h="0">
                <a:tc>
                  <a:txBody>
                    <a:bodyPr/>
                    <a:lstStyle/>
                    <a:p>
                      <a:pPr>
                        <a:buNone/>
                      </a:pPr>
                      <a:r>
                        <a:rPr lang="it-IT" b="1" dirty="0"/>
                        <a:t>IBD reale</a:t>
                      </a:r>
                      <a:endParaRPr lang="it-IT" dirty="0"/>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29.8</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0.6</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4985855"/>
                  </a:ext>
                </a:extLst>
              </a:tr>
              <a:tr h="0">
                <a:tc>
                  <a:txBody>
                    <a:bodyPr/>
                    <a:lstStyle/>
                    <a:p>
                      <a:pPr>
                        <a:buNone/>
                      </a:pPr>
                      <a:r>
                        <a:rPr lang="it-IT" b="1" dirty="0"/>
                        <a:t>CTRL reale</a:t>
                      </a:r>
                      <a:endParaRPr lang="it-IT" dirty="0"/>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a:t>3.2</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0.4</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1071102"/>
                  </a:ext>
                </a:extLst>
              </a:tr>
            </a:tbl>
          </a:graphicData>
        </a:graphic>
      </p:graphicFrame>
      <p:graphicFrame>
        <p:nvGraphicFramePr>
          <p:cNvPr id="8" name="Tabella 7">
            <a:extLst>
              <a:ext uri="{FF2B5EF4-FFF2-40B4-BE49-F238E27FC236}">
                <a16:creationId xmlns:a16="http://schemas.microsoft.com/office/drawing/2014/main" id="{613EF1CD-9517-FB33-8D98-6C49DF26D672}"/>
              </a:ext>
            </a:extLst>
          </p:cNvPr>
          <p:cNvGraphicFramePr>
            <a:graphicFrameLocks noGrp="1"/>
          </p:cNvGraphicFramePr>
          <p:nvPr>
            <p:extLst>
              <p:ext uri="{D42A27DB-BD31-4B8C-83A1-F6EECF244321}">
                <p14:modId xmlns:p14="http://schemas.microsoft.com/office/powerpoint/2010/main" val="1008775382"/>
              </p:ext>
            </p:extLst>
          </p:nvPr>
        </p:nvGraphicFramePr>
        <p:xfrm>
          <a:off x="341738" y="5672809"/>
          <a:ext cx="10515600" cy="1097280"/>
        </p:xfrm>
        <a:graphic>
          <a:graphicData uri="http://schemas.openxmlformats.org/drawingml/2006/table">
            <a:tbl>
              <a:tblPr/>
              <a:tblGrid>
                <a:gridCol w="3505200">
                  <a:extLst>
                    <a:ext uri="{9D8B030D-6E8A-4147-A177-3AD203B41FA5}">
                      <a16:colId xmlns:a16="http://schemas.microsoft.com/office/drawing/2014/main" val="3139256173"/>
                    </a:ext>
                  </a:extLst>
                </a:gridCol>
                <a:gridCol w="3505200">
                  <a:extLst>
                    <a:ext uri="{9D8B030D-6E8A-4147-A177-3AD203B41FA5}">
                      <a16:colId xmlns:a16="http://schemas.microsoft.com/office/drawing/2014/main" val="3167267783"/>
                    </a:ext>
                  </a:extLst>
                </a:gridCol>
                <a:gridCol w="3505200">
                  <a:extLst>
                    <a:ext uri="{9D8B030D-6E8A-4147-A177-3AD203B41FA5}">
                      <a16:colId xmlns:a16="http://schemas.microsoft.com/office/drawing/2014/main" val="2594329923"/>
                    </a:ext>
                  </a:extLst>
                </a:gridCol>
              </a:tblGrid>
              <a:tr h="0">
                <a:tc>
                  <a:txBody>
                    <a:bodyPr/>
                    <a:lstStyle/>
                    <a:p>
                      <a:pPr>
                        <a:buNone/>
                      </a:pPr>
                      <a:r>
                        <a:rPr lang="it-IT" b="0" dirty="0"/>
                        <a:t>TPR+SER+MEL (Random </a:t>
                      </a:r>
                      <a:r>
                        <a:rPr lang="it-IT" b="0" dirty="0" err="1"/>
                        <a:t>Forests</a:t>
                      </a:r>
                      <a:r>
                        <a:rPr lang="it-IT" b="0" dirty="0"/>
                        <a:t>)</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err="1"/>
                        <a:t>Pred</a:t>
                      </a:r>
                      <a:r>
                        <a:rPr lang="it-IT" b="1" dirty="0"/>
                        <a:t> IBD</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tc>
                  <a:txBody>
                    <a:bodyPr/>
                    <a:lstStyle/>
                    <a:p>
                      <a:pPr>
                        <a:buNone/>
                      </a:pPr>
                      <a:r>
                        <a:rPr lang="it-IT" b="1" dirty="0" err="1"/>
                        <a:t>Pred</a:t>
                      </a:r>
                      <a:r>
                        <a:rPr lang="it-IT" b="1" dirty="0"/>
                        <a:t> CTRL</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292E7"/>
                    </a:solidFill>
                  </a:tcPr>
                </a:tc>
                <a:extLst>
                  <a:ext uri="{0D108BD9-81ED-4DB2-BD59-A6C34878D82A}">
                    <a16:rowId xmlns:a16="http://schemas.microsoft.com/office/drawing/2014/main" val="4126731862"/>
                  </a:ext>
                </a:extLst>
              </a:tr>
              <a:tr h="0">
                <a:tc>
                  <a:txBody>
                    <a:bodyPr/>
                    <a:lstStyle/>
                    <a:p>
                      <a:pPr>
                        <a:buNone/>
                      </a:pPr>
                      <a:r>
                        <a:rPr lang="it-IT" b="1" dirty="0"/>
                        <a:t>IBD reale</a:t>
                      </a:r>
                      <a:endParaRPr lang="it-IT" dirty="0"/>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29.2</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1.2</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0917330"/>
                  </a:ext>
                </a:extLst>
              </a:tr>
              <a:tr h="0">
                <a:tc>
                  <a:txBody>
                    <a:bodyPr/>
                    <a:lstStyle/>
                    <a:p>
                      <a:pPr>
                        <a:buNone/>
                      </a:pPr>
                      <a:r>
                        <a:rPr lang="it-IT" b="1" dirty="0"/>
                        <a:t>CTRL reale</a:t>
                      </a:r>
                      <a:endParaRPr lang="it-IT" dirty="0"/>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2.6</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it-IT" dirty="0"/>
                        <a:t>1.0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917307"/>
                  </a:ext>
                </a:extLst>
              </a:tr>
            </a:tbl>
          </a:graphicData>
        </a:graphic>
      </p:graphicFrame>
      <p:sp>
        <p:nvSpPr>
          <p:cNvPr id="12" name="CasellaDiTesto 11">
            <a:extLst>
              <a:ext uri="{FF2B5EF4-FFF2-40B4-BE49-F238E27FC236}">
                <a16:creationId xmlns:a16="http://schemas.microsoft.com/office/drawing/2014/main" id="{6D48DE23-980B-D175-8D5B-7FE398A236E5}"/>
              </a:ext>
            </a:extLst>
          </p:cNvPr>
          <p:cNvSpPr txBox="1"/>
          <p:nvPr/>
        </p:nvSpPr>
        <p:spPr>
          <a:xfrm>
            <a:off x="272326" y="4092858"/>
            <a:ext cx="6541994" cy="369332"/>
          </a:xfrm>
          <a:prstGeom prst="rect">
            <a:avLst/>
          </a:prstGeom>
          <a:noFill/>
        </p:spPr>
        <p:txBody>
          <a:bodyPr wrap="square">
            <a:spAutoFit/>
          </a:bodyPr>
          <a:lstStyle/>
          <a:p>
            <a:r>
              <a:rPr lang="it-IT" b="1" dirty="0" err="1"/>
              <a:t>Confusion</a:t>
            </a:r>
            <a:r>
              <a:rPr lang="it-IT" b="1" dirty="0"/>
              <a:t> </a:t>
            </a:r>
            <a:r>
              <a:rPr lang="it-IT" b="1" dirty="0" err="1"/>
              <a:t>matrix</a:t>
            </a:r>
            <a:r>
              <a:rPr lang="it-IT" b="1" dirty="0"/>
              <a:t> </a:t>
            </a:r>
          </a:p>
        </p:txBody>
      </p:sp>
      <p:pic>
        <p:nvPicPr>
          <p:cNvPr id="3" name="Immagine 2">
            <a:extLst>
              <a:ext uri="{FF2B5EF4-FFF2-40B4-BE49-F238E27FC236}">
                <a16:creationId xmlns:a16="http://schemas.microsoft.com/office/drawing/2014/main" id="{949E2330-4081-7E4D-010C-53A38F511F77}"/>
              </a:ext>
            </a:extLst>
          </p:cNvPr>
          <p:cNvPicPr>
            <a:picLocks noChangeAspect="1"/>
          </p:cNvPicPr>
          <p:nvPr/>
        </p:nvPicPr>
        <p:blipFill>
          <a:blip r:embed="rId3"/>
          <a:srcRect t="46358" b="37840"/>
          <a:stretch>
            <a:fillRect/>
          </a:stretch>
        </p:blipFill>
        <p:spPr>
          <a:xfrm>
            <a:off x="284287" y="1116106"/>
            <a:ext cx="5230821" cy="968188"/>
          </a:xfrm>
          <a:prstGeom prst="rect">
            <a:avLst/>
          </a:prstGeom>
        </p:spPr>
      </p:pic>
    </p:spTree>
    <p:extLst>
      <p:ext uri="{BB962C8B-B14F-4D97-AF65-F5344CB8AC3E}">
        <p14:creationId xmlns:p14="http://schemas.microsoft.com/office/powerpoint/2010/main" val="2820387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0674EA-5037-F481-FB4C-B118294CC7DB}"/>
              </a:ext>
            </a:extLst>
          </p:cNvPr>
          <p:cNvSpPr>
            <a:spLocks noChangeArrowheads="1"/>
          </p:cNvSpPr>
          <p:nvPr/>
        </p:nvSpPr>
        <p:spPr bwMode="auto">
          <a:xfrm>
            <a:off x="340730" y="2976084"/>
            <a:ext cx="5227713"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 TRP pathway </a:t>
            </a:r>
            <a:r>
              <a:rPr kumimoji="0" lang="it-IT" altLang="it-IT" sz="1800" b="0" i="0" u="none" strike="noStrike" cap="none" normalizeH="0" baseline="0" dirty="0" err="1">
                <a:ln>
                  <a:noFill/>
                </a:ln>
                <a:solidFill>
                  <a:schemeClr val="tx1"/>
                </a:solidFill>
                <a:effectLst/>
                <a:latin typeface="Arial" panose="020B0604020202020204" pitchFamily="34" charset="0"/>
              </a:rPr>
              <a:t>is</a:t>
            </a:r>
            <a:r>
              <a:rPr kumimoji="0" lang="it-IT" altLang="it-IT" sz="1800" b="0" i="0" u="none" strike="noStrike" cap="none" normalizeH="0" baseline="0" dirty="0">
                <a:ln>
                  <a:noFill/>
                </a:ln>
                <a:solidFill>
                  <a:schemeClr val="tx1"/>
                </a:solidFill>
                <a:effectLst/>
                <a:latin typeface="Arial" panose="020B0604020202020204" pitchFamily="34" charset="0"/>
              </a:rPr>
              <a:t> </a:t>
            </a:r>
            <a:r>
              <a:rPr kumimoji="0" lang="it-IT" altLang="it-IT" sz="1800" b="0" i="0" u="none" strike="noStrike" cap="none" normalizeH="0" baseline="0" dirty="0" err="1">
                <a:ln>
                  <a:noFill/>
                </a:ln>
                <a:solidFill>
                  <a:schemeClr val="tx1"/>
                </a:solidFill>
                <a:effectLst/>
                <a:latin typeface="Arial" panose="020B0604020202020204" pitchFamily="34" charset="0"/>
              </a:rPr>
              <a:t>dysregulated</a:t>
            </a:r>
            <a:r>
              <a:rPr kumimoji="0" lang="it-IT" altLang="it-IT" sz="1800" b="0" i="0" u="none" strike="noStrike" cap="none" normalizeH="0" baseline="0" dirty="0">
                <a:ln>
                  <a:noFill/>
                </a:ln>
                <a:solidFill>
                  <a:schemeClr val="tx1"/>
                </a:solidFill>
                <a:effectLst/>
                <a:latin typeface="Arial" panose="020B0604020202020204" pitchFamily="34" charset="0"/>
              </a:rPr>
              <a:t> in IBD </a:t>
            </a:r>
          </a:p>
          <a:p>
            <a:pPr marL="0" marR="0" lvl="0" indent="0" algn="l" defTabSz="914400" rtl="0" eaLnBrk="0" fontAlgn="base" latinLnBrk="0" hangingPunct="0">
              <a:lnSpc>
                <a:spcPct val="100000"/>
              </a:lnSpc>
              <a:spcBef>
                <a:spcPct val="0"/>
              </a:spcBef>
              <a:spcAft>
                <a:spcPct val="0"/>
              </a:spcAft>
              <a:buClrTx/>
              <a:buSzTx/>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 </a:t>
            </a:r>
            <a:r>
              <a:rPr kumimoji="0" lang="it-IT" altLang="it-IT" sz="1800" b="0" i="0" u="none" strike="noStrike" cap="none" normalizeH="0" baseline="0" dirty="0" err="1">
                <a:ln>
                  <a:noFill/>
                </a:ln>
                <a:solidFill>
                  <a:schemeClr val="tx1"/>
                </a:solidFill>
                <a:effectLst/>
                <a:latin typeface="Arial" panose="020B0604020202020204" pitchFamily="34" charset="0"/>
              </a:rPr>
              <a:t>Alterations</a:t>
            </a:r>
            <a:r>
              <a:rPr kumimoji="0" lang="it-IT" altLang="it-IT" sz="1800" b="0" i="0" u="none" strike="noStrike" cap="none" normalizeH="0" baseline="0" dirty="0">
                <a:ln>
                  <a:noFill/>
                </a:ln>
                <a:solidFill>
                  <a:schemeClr val="tx1"/>
                </a:solidFill>
                <a:effectLst/>
                <a:latin typeface="Arial" panose="020B0604020202020204" pitchFamily="34" charset="0"/>
              </a:rPr>
              <a:t> are </a:t>
            </a:r>
            <a:r>
              <a:rPr kumimoji="0" lang="it-IT" altLang="it-IT" sz="1800" b="0" i="0" u="none" strike="noStrike" cap="none" normalizeH="0" baseline="0" dirty="0" err="1">
                <a:ln>
                  <a:noFill/>
                </a:ln>
                <a:solidFill>
                  <a:schemeClr val="tx1"/>
                </a:solidFill>
                <a:effectLst/>
                <a:latin typeface="Arial" panose="020B0604020202020204" pitchFamily="34" charset="0"/>
              </a:rPr>
              <a:t>independent</a:t>
            </a:r>
            <a:r>
              <a:rPr kumimoji="0" lang="it-IT" altLang="it-IT" sz="1800" b="0" i="0" u="none" strike="noStrike" cap="none" normalizeH="0" baseline="0" dirty="0">
                <a:ln>
                  <a:noFill/>
                </a:ln>
                <a:solidFill>
                  <a:schemeClr val="tx1"/>
                </a:solidFill>
                <a:effectLst/>
                <a:latin typeface="Arial" panose="020B0604020202020204" pitchFamily="34" charset="0"/>
              </a:rPr>
              <a:t> of </a:t>
            </a:r>
            <a:r>
              <a:rPr kumimoji="0" lang="it-IT" altLang="it-IT" sz="1800" b="0" i="0" u="none" strike="noStrike" cap="none" normalizeH="0" baseline="0" dirty="0" err="1">
                <a:ln>
                  <a:noFill/>
                </a:ln>
                <a:solidFill>
                  <a:schemeClr val="tx1"/>
                </a:solidFill>
                <a:effectLst/>
                <a:latin typeface="Arial" panose="020B0604020202020204" pitchFamily="34" charset="0"/>
              </a:rPr>
              <a:t>disease</a:t>
            </a:r>
            <a:r>
              <a:rPr kumimoji="0" lang="it-IT" altLang="it-IT" sz="1800" b="0" i="0" u="none" strike="noStrike" cap="none" normalizeH="0" baseline="0" dirty="0">
                <a:ln>
                  <a:noFill/>
                </a:ln>
                <a:solidFill>
                  <a:schemeClr val="tx1"/>
                </a:solidFill>
                <a:effectLst/>
                <a:latin typeface="Arial" panose="020B0604020202020204" pitchFamily="34" charset="0"/>
              </a:rPr>
              <a:t> activity </a:t>
            </a:r>
          </a:p>
          <a:p>
            <a:pPr marL="0" marR="0" lvl="0" indent="0" algn="l" defTabSz="914400" rtl="0" eaLnBrk="0" fontAlgn="base" latinLnBrk="0" hangingPunct="0">
              <a:lnSpc>
                <a:spcPct val="100000"/>
              </a:lnSpc>
              <a:spcBef>
                <a:spcPct val="0"/>
              </a:spcBef>
              <a:spcAft>
                <a:spcPct val="0"/>
              </a:spcAft>
              <a:buClrTx/>
              <a:buSzTx/>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 TRP shows strong discriminative performance</a:t>
            </a:r>
          </a:p>
          <a:p>
            <a:pPr marL="0" marR="0" lvl="0" indent="0" algn="l" defTabSz="914400" rtl="0" eaLnBrk="0" fontAlgn="base" latinLnBrk="0" hangingPunct="0">
              <a:lnSpc>
                <a:spcPct val="100000"/>
              </a:lnSpc>
              <a:spcBef>
                <a:spcPct val="0"/>
              </a:spcBef>
              <a:spcAft>
                <a:spcPct val="0"/>
              </a:spcAft>
              <a:buClrTx/>
              <a:buSzTx/>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0" i="0" u="none" strike="noStrike" cap="none" normalizeH="0" baseline="0" dirty="0">
                <a:ln>
                  <a:noFill/>
                </a:ln>
                <a:solidFill>
                  <a:schemeClr val="tx1"/>
                </a:solidFill>
                <a:effectLst/>
                <a:latin typeface="Arial" panose="020B0604020202020204" pitchFamily="34" charset="0"/>
              </a:rPr>
              <a:t> </a:t>
            </a:r>
            <a:r>
              <a:rPr kumimoji="0" lang="it-IT" altLang="it-IT" sz="1800" b="0" i="0" u="none" strike="noStrike" cap="none" normalizeH="0" baseline="0" dirty="0" err="1">
                <a:ln>
                  <a:noFill/>
                </a:ln>
                <a:solidFill>
                  <a:schemeClr val="tx1"/>
                </a:solidFill>
                <a:effectLst/>
                <a:latin typeface="Arial" panose="020B0604020202020204" pitchFamily="34" charset="0"/>
              </a:rPr>
              <a:t>Combined</a:t>
            </a:r>
            <a:r>
              <a:rPr kumimoji="0" lang="it-IT" altLang="it-IT" sz="1800" b="0" i="0" u="none" strike="noStrike" cap="none" normalizeH="0" baseline="0" dirty="0">
                <a:ln>
                  <a:noFill/>
                </a:ln>
                <a:solidFill>
                  <a:schemeClr val="tx1"/>
                </a:solidFill>
                <a:effectLst/>
                <a:latin typeface="Arial" panose="020B0604020202020204" pitchFamily="34" charset="0"/>
              </a:rPr>
              <a:t> models provide </a:t>
            </a:r>
            <a:r>
              <a:rPr kumimoji="0" lang="it-IT" altLang="it-IT" sz="1800" b="0" i="0" u="none" strike="noStrike" cap="none" normalizeH="0" baseline="0" dirty="0" err="1">
                <a:ln>
                  <a:noFill/>
                </a:ln>
                <a:solidFill>
                  <a:schemeClr val="tx1"/>
                </a:solidFill>
                <a:effectLst/>
                <a:latin typeface="Arial" panose="020B0604020202020204" pitchFamily="34" charset="0"/>
              </a:rPr>
              <a:t>modest</a:t>
            </a:r>
            <a:r>
              <a:rPr kumimoji="0" lang="it-IT" altLang="it-IT" sz="1800" b="0" i="0" u="none" strike="noStrike" cap="none" normalizeH="0" baseline="0" dirty="0">
                <a:ln>
                  <a:noFill/>
                </a:ln>
                <a:solidFill>
                  <a:schemeClr val="tx1"/>
                </a:solidFill>
                <a:effectLst/>
                <a:latin typeface="Arial" panose="020B0604020202020204" pitchFamily="34" charset="0"/>
              </a:rPr>
              <a:t> </a:t>
            </a:r>
            <a:r>
              <a:rPr kumimoji="0" lang="it-IT" altLang="it-IT" sz="1800" b="0" i="0" u="none" strike="noStrike" cap="none" normalizeH="0" baseline="0" dirty="0" err="1">
                <a:ln>
                  <a:noFill/>
                </a:ln>
                <a:solidFill>
                  <a:schemeClr val="tx1"/>
                </a:solidFill>
                <a:effectLst/>
                <a:latin typeface="Arial" panose="020B0604020202020204" pitchFamily="34" charset="0"/>
              </a:rPr>
              <a:t>improvement</a:t>
            </a: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it-IT" altLang="it-IT" sz="1800" b="0" i="0" u="none" strike="noStrike" cap="none" normalizeH="0" baseline="0" dirty="0">
                <a:ln>
                  <a:noFill/>
                </a:ln>
                <a:solidFill>
                  <a:schemeClr val="tx1"/>
                </a:solidFill>
                <a:effectLst/>
                <a:latin typeface="Arial" panose="020B0604020202020204" pitchFamily="34" charset="0"/>
              </a:rPr>
              <a:t> </a:t>
            </a:r>
          </a:p>
        </p:txBody>
      </p:sp>
      <p:pic>
        <p:nvPicPr>
          <p:cNvPr id="3" name="Immagine 2">
            <a:extLst>
              <a:ext uri="{FF2B5EF4-FFF2-40B4-BE49-F238E27FC236}">
                <a16:creationId xmlns:a16="http://schemas.microsoft.com/office/drawing/2014/main" id="{F808BD35-772D-F571-1462-A9EF641B7EE3}"/>
              </a:ext>
            </a:extLst>
          </p:cNvPr>
          <p:cNvPicPr>
            <a:picLocks noChangeAspect="1"/>
          </p:cNvPicPr>
          <p:nvPr/>
        </p:nvPicPr>
        <p:blipFill>
          <a:blip r:embed="rId3"/>
          <a:srcRect t="62379" b="23136"/>
          <a:stretch>
            <a:fillRect/>
          </a:stretch>
        </p:blipFill>
        <p:spPr>
          <a:xfrm>
            <a:off x="273502" y="1383301"/>
            <a:ext cx="5230821" cy="887506"/>
          </a:xfrm>
          <a:prstGeom prst="rect">
            <a:avLst/>
          </a:prstGeom>
        </p:spPr>
      </p:pic>
      <p:sp>
        <p:nvSpPr>
          <p:cNvPr id="5" name="CasellaDiTesto 4">
            <a:extLst>
              <a:ext uri="{FF2B5EF4-FFF2-40B4-BE49-F238E27FC236}">
                <a16:creationId xmlns:a16="http://schemas.microsoft.com/office/drawing/2014/main" id="{A53B3AB0-69D5-E80C-812F-3AC592002E0B}"/>
              </a:ext>
            </a:extLst>
          </p:cNvPr>
          <p:cNvSpPr txBox="1"/>
          <p:nvPr/>
        </p:nvSpPr>
        <p:spPr>
          <a:xfrm>
            <a:off x="273502" y="2520044"/>
            <a:ext cx="6098240" cy="400110"/>
          </a:xfrm>
          <a:prstGeom prst="rect">
            <a:avLst/>
          </a:prstGeom>
          <a:noFill/>
        </p:spPr>
        <p:txBody>
          <a:bodyPr wrap="square">
            <a:spAutoFit/>
          </a:bodyPr>
          <a:lstStyle/>
          <a:p>
            <a:r>
              <a:rPr lang="it-IT" sz="2000" b="1" dirty="0"/>
              <a:t>Key </a:t>
            </a:r>
            <a:r>
              <a:rPr lang="it-IT" sz="2000" b="1" dirty="0" err="1"/>
              <a:t>message</a:t>
            </a:r>
            <a:endParaRPr lang="it-IT" sz="2000" b="1" dirty="0"/>
          </a:p>
        </p:txBody>
      </p:sp>
    </p:spTree>
    <p:extLst>
      <p:ext uri="{BB962C8B-B14F-4D97-AF65-F5344CB8AC3E}">
        <p14:creationId xmlns:p14="http://schemas.microsoft.com/office/powerpoint/2010/main" val="1607592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C02AEC3-6580-8A1D-92E0-3263263DBFC9}"/>
              </a:ext>
            </a:extLst>
          </p:cNvPr>
          <p:cNvPicPr>
            <a:picLocks noChangeAspect="1"/>
          </p:cNvPicPr>
          <p:nvPr/>
        </p:nvPicPr>
        <p:blipFill>
          <a:blip r:embed="rId3"/>
          <a:srcRect t="76864" b="8870"/>
          <a:stretch>
            <a:fillRect/>
          </a:stretch>
        </p:blipFill>
        <p:spPr>
          <a:xfrm>
            <a:off x="217052" y="1156446"/>
            <a:ext cx="5230821" cy="874059"/>
          </a:xfrm>
          <a:prstGeom prst="rect">
            <a:avLst/>
          </a:prstGeom>
        </p:spPr>
      </p:pic>
      <p:sp>
        <p:nvSpPr>
          <p:cNvPr id="4" name="CasellaDiTesto 3">
            <a:extLst>
              <a:ext uri="{FF2B5EF4-FFF2-40B4-BE49-F238E27FC236}">
                <a16:creationId xmlns:a16="http://schemas.microsoft.com/office/drawing/2014/main" id="{0CA41E86-035B-094E-B7A3-899270E56C70}"/>
              </a:ext>
            </a:extLst>
          </p:cNvPr>
          <p:cNvSpPr txBox="1"/>
          <p:nvPr/>
        </p:nvSpPr>
        <p:spPr>
          <a:xfrm>
            <a:off x="1697131" y="3105834"/>
            <a:ext cx="8797738" cy="707886"/>
          </a:xfrm>
          <a:prstGeom prst="rect">
            <a:avLst/>
          </a:prstGeom>
          <a:noFill/>
        </p:spPr>
        <p:txBody>
          <a:bodyPr wrap="square">
            <a:spAutoFit/>
          </a:bodyPr>
          <a:lstStyle/>
          <a:p>
            <a:pPr algn="ctr"/>
            <a:r>
              <a:rPr lang="en-US" sz="2000" b="1" dirty="0"/>
              <a:t>Tryptophan metabolism is markedly dysregulated in IBD and shows strong potential as a diagnostic biomarker.</a:t>
            </a:r>
            <a:endParaRPr lang="it-IT" sz="2000" b="1" dirty="0"/>
          </a:p>
        </p:txBody>
      </p:sp>
    </p:spTree>
    <p:extLst>
      <p:ext uri="{BB962C8B-B14F-4D97-AF65-F5344CB8AC3E}">
        <p14:creationId xmlns:p14="http://schemas.microsoft.com/office/powerpoint/2010/main" val="816002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40D9CE73-F565-8AE4-471A-03C070CAD1EB}"/>
              </a:ext>
            </a:extLst>
          </p:cNvPr>
          <p:cNvPicPr>
            <a:picLocks noChangeAspect="1"/>
          </p:cNvPicPr>
          <p:nvPr/>
        </p:nvPicPr>
        <p:blipFill>
          <a:blip r:embed="rId3">
            <a:alphaModFix amt="5000"/>
          </a:blip>
          <a:srcRect l="77104" r="1"/>
          <a:stretch>
            <a:fillRect/>
          </a:stretch>
        </p:blipFill>
        <p:spPr>
          <a:xfrm rot="16200000">
            <a:off x="3177991" y="-2156015"/>
            <a:ext cx="5836022" cy="12192001"/>
          </a:xfrm>
          <a:prstGeom prst="rect">
            <a:avLst/>
          </a:prstGeom>
        </p:spPr>
      </p:pic>
      <p:sp>
        <p:nvSpPr>
          <p:cNvPr id="3" name="CasellaDiTesto 2">
            <a:extLst>
              <a:ext uri="{FF2B5EF4-FFF2-40B4-BE49-F238E27FC236}">
                <a16:creationId xmlns:a16="http://schemas.microsoft.com/office/drawing/2014/main" id="{2784DE43-EC94-4641-607A-B70445B0366A}"/>
              </a:ext>
            </a:extLst>
          </p:cNvPr>
          <p:cNvSpPr txBox="1"/>
          <p:nvPr/>
        </p:nvSpPr>
        <p:spPr>
          <a:xfrm>
            <a:off x="3915755" y="3136612"/>
            <a:ext cx="4360489" cy="584775"/>
          </a:xfrm>
          <a:prstGeom prst="rect">
            <a:avLst/>
          </a:prstGeom>
          <a:noFill/>
        </p:spPr>
        <p:txBody>
          <a:bodyPr wrap="none" rtlCol="0">
            <a:spAutoFit/>
          </a:bodyPr>
          <a:lstStyle/>
          <a:p>
            <a:r>
              <a:rPr lang="it-IT" sz="3200" b="1" dirty="0"/>
              <a:t>Grazie per l’attenzione</a:t>
            </a:r>
          </a:p>
        </p:txBody>
      </p:sp>
    </p:spTree>
    <p:extLst>
      <p:ext uri="{BB962C8B-B14F-4D97-AF65-F5344CB8AC3E}">
        <p14:creationId xmlns:p14="http://schemas.microsoft.com/office/powerpoint/2010/main" val="2356707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854D2-19FD-B696-1585-151AFAB072DF}"/>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53C57A17-619F-1B11-0361-A4328817B578}"/>
              </a:ext>
            </a:extLst>
          </p:cNvPr>
          <p:cNvPicPr>
            <a:picLocks noChangeAspect="1"/>
          </p:cNvPicPr>
          <p:nvPr/>
        </p:nvPicPr>
        <p:blipFill>
          <a:blip r:embed="rId3">
            <a:alphaModFix amt="5000"/>
          </a:blip>
          <a:srcRect l="77104" r="1"/>
          <a:stretch>
            <a:fillRect/>
          </a:stretch>
        </p:blipFill>
        <p:spPr>
          <a:xfrm rot="16200000">
            <a:off x="3177991" y="-2156015"/>
            <a:ext cx="5836022" cy="12192001"/>
          </a:xfrm>
          <a:prstGeom prst="rect">
            <a:avLst/>
          </a:prstGeom>
        </p:spPr>
      </p:pic>
      <p:sp>
        <p:nvSpPr>
          <p:cNvPr id="4" name="CasellaDiTesto 3">
            <a:extLst>
              <a:ext uri="{FF2B5EF4-FFF2-40B4-BE49-F238E27FC236}">
                <a16:creationId xmlns:a16="http://schemas.microsoft.com/office/drawing/2014/main" id="{E4C387EC-996B-71A7-0CD3-0211988CDCD9}"/>
              </a:ext>
            </a:extLst>
          </p:cNvPr>
          <p:cNvSpPr txBox="1"/>
          <p:nvPr/>
        </p:nvSpPr>
        <p:spPr>
          <a:xfrm>
            <a:off x="1156445" y="2835874"/>
            <a:ext cx="9879106" cy="1077218"/>
          </a:xfrm>
          <a:prstGeom prst="rect">
            <a:avLst/>
          </a:prstGeom>
          <a:noFill/>
        </p:spPr>
        <p:txBody>
          <a:bodyPr wrap="square">
            <a:spAutoFit/>
          </a:bodyPr>
          <a:lstStyle/>
          <a:p>
            <a:pPr algn="ctr"/>
            <a:r>
              <a:rPr lang="it-IT" sz="3200" b="1" dirty="0" err="1"/>
              <a:t>Tryptophan</a:t>
            </a:r>
            <a:r>
              <a:rPr lang="it-IT" sz="3200" b="1" dirty="0"/>
              <a:t>-pathway </a:t>
            </a:r>
            <a:r>
              <a:rPr lang="it-IT" sz="3200" b="1" dirty="0" err="1"/>
              <a:t>metabolites</a:t>
            </a:r>
            <a:r>
              <a:rPr lang="it-IT" sz="3200" b="1" dirty="0"/>
              <a:t> </a:t>
            </a:r>
            <a:r>
              <a:rPr lang="it-IT" sz="3200" b="1" dirty="0" err="1"/>
              <a:t>as</a:t>
            </a:r>
            <a:r>
              <a:rPr lang="it-IT" sz="3200" b="1" dirty="0"/>
              <a:t> non-invasive </a:t>
            </a:r>
            <a:r>
              <a:rPr lang="it-IT" sz="3200" b="1" dirty="0" err="1"/>
              <a:t>biomarkers</a:t>
            </a:r>
            <a:r>
              <a:rPr lang="it-IT" sz="3200" b="1" dirty="0"/>
              <a:t> for </a:t>
            </a:r>
            <a:r>
              <a:rPr lang="it-IT" sz="3200" b="1" dirty="0" err="1"/>
              <a:t>Inflammatory</a:t>
            </a:r>
            <a:r>
              <a:rPr lang="it-IT" sz="3200" b="1" dirty="0"/>
              <a:t> </a:t>
            </a:r>
            <a:r>
              <a:rPr lang="it-IT" sz="3200" b="1" dirty="0" err="1"/>
              <a:t>Bowel</a:t>
            </a:r>
            <a:r>
              <a:rPr lang="it-IT" sz="3200" b="1" dirty="0"/>
              <a:t> </a:t>
            </a:r>
            <a:r>
              <a:rPr lang="it-IT" sz="3200" b="1" dirty="0" err="1"/>
              <a:t>Diseases</a:t>
            </a:r>
            <a:endParaRPr lang="it-IT" sz="3200" b="1" dirty="0"/>
          </a:p>
        </p:txBody>
      </p:sp>
      <p:sp>
        <p:nvSpPr>
          <p:cNvPr id="6" name="CasellaDiTesto 5">
            <a:extLst>
              <a:ext uri="{FF2B5EF4-FFF2-40B4-BE49-F238E27FC236}">
                <a16:creationId xmlns:a16="http://schemas.microsoft.com/office/drawing/2014/main" id="{5293D9BF-D40F-11FE-F69F-036669F39184}"/>
              </a:ext>
            </a:extLst>
          </p:cNvPr>
          <p:cNvSpPr txBox="1"/>
          <p:nvPr/>
        </p:nvSpPr>
        <p:spPr>
          <a:xfrm>
            <a:off x="1288753" y="4046933"/>
            <a:ext cx="9570697" cy="523220"/>
          </a:xfrm>
          <a:prstGeom prst="rect">
            <a:avLst/>
          </a:prstGeom>
          <a:noFill/>
        </p:spPr>
        <p:txBody>
          <a:bodyPr wrap="none" rtlCol="0">
            <a:spAutoFit/>
          </a:bodyPr>
          <a:lstStyle/>
          <a:p>
            <a:r>
              <a:rPr lang="it-IT" sz="1400" i="1" dirty="0"/>
              <a:t>Amalia Di Petrillo, Pierluigi Caboni, Cristina Manis, Agnese Favale, Joanna </a:t>
            </a:r>
            <a:r>
              <a:rPr lang="it-IT" sz="1400" i="1" dirty="0" err="1"/>
              <a:t>Lachowicz</a:t>
            </a:r>
            <a:r>
              <a:rPr lang="it-IT" sz="1400" i="1" dirty="0"/>
              <a:t>, Sara Onali, Massimo Claudio Fantini</a:t>
            </a:r>
          </a:p>
          <a:p>
            <a:pPr algn="ctr"/>
            <a:r>
              <a:rPr lang="it-IT" sz="1400" i="1" dirty="0"/>
              <a:t>Università degli studi di Cagliari</a:t>
            </a:r>
          </a:p>
        </p:txBody>
      </p:sp>
      <p:pic>
        <p:nvPicPr>
          <p:cNvPr id="9" name="Immagine 8">
            <a:extLst>
              <a:ext uri="{FF2B5EF4-FFF2-40B4-BE49-F238E27FC236}">
                <a16:creationId xmlns:a16="http://schemas.microsoft.com/office/drawing/2014/main" id="{C538A246-2AB6-2B67-7BD7-F48699D81100}"/>
              </a:ext>
            </a:extLst>
          </p:cNvPr>
          <p:cNvPicPr>
            <a:picLocks noChangeAspect="1"/>
          </p:cNvPicPr>
          <p:nvPr/>
        </p:nvPicPr>
        <p:blipFill>
          <a:blip r:embed="rId4"/>
          <a:stretch>
            <a:fillRect/>
          </a:stretch>
        </p:blipFill>
        <p:spPr>
          <a:xfrm>
            <a:off x="156738" y="1295505"/>
            <a:ext cx="2499713" cy="897687"/>
          </a:xfrm>
          <a:prstGeom prst="rect">
            <a:avLst/>
          </a:prstGeom>
        </p:spPr>
      </p:pic>
      <p:pic>
        <p:nvPicPr>
          <p:cNvPr id="15362" name="Picture 2">
            <a:extLst>
              <a:ext uri="{FF2B5EF4-FFF2-40B4-BE49-F238E27FC236}">
                <a16:creationId xmlns:a16="http://schemas.microsoft.com/office/drawing/2014/main" id="{9D7496F2-E541-A797-CB03-F0CCAF6A1A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7010" y="1576471"/>
            <a:ext cx="1057976" cy="1061544"/>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0CD26BA6-6552-1935-851E-4E7A8E853E55}"/>
              </a:ext>
            </a:extLst>
          </p:cNvPr>
          <p:cNvSpPr txBox="1"/>
          <p:nvPr/>
        </p:nvSpPr>
        <p:spPr>
          <a:xfrm>
            <a:off x="295835" y="6212542"/>
            <a:ext cx="2955489" cy="369332"/>
          </a:xfrm>
          <a:prstGeom prst="rect">
            <a:avLst/>
          </a:prstGeom>
          <a:noFill/>
        </p:spPr>
        <p:txBody>
          <a:bodyPr wrap="none" rtlCol="0">
            <a:spAutoFit/>
          </a:bodyPr>
          <a:lstStyle/>
          <a:p>
            <a:r>
              <a:rPr lang="it-IT" dirty="0" err="1"/>
              <a:t>Presenter</a:t>
            </a:r>
            <a:r>
              <a:rPr lang="it-IT" dirty="0"/>
              <a:t>: Amalia Di Petrillo</a:t>
            </a:r>
          </a:p>
        </p:txBody>
      </p:sp>
    </p:spTree>
    <p:extLst>
      <p:ext uri="{BB962C8B-B14F-4D97-AF65-F5344CB8AC3E}">
        <p14:creationId xmlns:p14="http://schemas.microsoft.com/office/powerpoint/2010/main" val="1697919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45698DB-6E4E-A727-4277-34E3A2198DD9}"/>
              </a:ext>
            </a:extLst>
          </p:cNvPr>
          <p:cNvSpPr txBox="1"/>
          <p:nvPr/>
        </p:nvSpPr>
        <p:spPr>
          <a:xfrm>
            <a:off x="480733" y="1926522"/>
            <a:ext cx="6098240" cy="369332"/>
          </a:xfrm>
          <a:prstGeom prst="rect">
            <a:avLst/>
          </a:prstGeom>
          <a:noFill/>
        </p:spPr>
        <p:txBody>
          <a:bodyPr wrap="square">
            <a:spAutoFit/>
          </a:bodyPr>
          <a:lstStyle/>
          <a:p>
            <a:r>
              <a:rPr lang="it-IT" b="1" dirty="0"/>
              <a:t>No </a:t>
            </a:r>
            <a:r>
              <a:rPr lang="it-IT" b="1" dirty="0" err="1"/>
              <a:t>conflicts</a:t>
            </a:r>
            <a:r>
              <a:rPr lang="it-IT" b="1" dirty="0"/>
              <a:t> of </a:t>
            </a:r>
            <a:r>
              <a:rPr lang="it-IT" b="1" dirty="0" err="1"/>
              <a:t>interest</a:t>
            </a:r>
            <a:endParaRPr lang="it-IT" b="1" dirty="0"/>
          </a:p>
        </p:txBody>
      </p:sp>
    </p:spTree>
    <p:extLst>
      <p:ext uri="{BB962C8B-B14F-4D97-AF65-F5344CB8AC3E}">
        <p14:creationId xmlns:p14="http://schemas.microsoft.com/office/powerpoint/2010/main" val="2692210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1">
            <a:extLst>
              <a:ext uri="{FF2B5EF4-FFF2-40B4-BE49-F238E27FC236}">
                <a16:creationId xmlns:a16="http://schemas.microsoft.com/office/drawing/2014/main" id="{572B31DB-48EA-58C5-9D3A-8BFDED73FA79}"/>
              </a:ext>
            </a:extLst>
          </p:cNvPr>
          <p:cNvSpPr/>
          <p:nvPr/>
        </p:nvSpPr>
        <p:spPr>
          <a:xfrm>
            <a:off x="429469" y="2767686"/>
            <a:ext cx="4376391" cy="1015663"/>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6000" b="1" i="0" u="none" strike="noStrike" kern="1200" cap="none" spc="0" normalizeH="0" baseline="0" noProof="0" dirty="0" err="1">
                <a:ln w="0"/>
                <a:solidFill>
                  <a:schemeClr val="tx1">
                    <a:lumMod val="75000"/>
                    <a:lumOff val="25000"/>
                  </a:schemeClr>
                </a:solidFill>
                <a:effectLst/>
                <a:uLnTx/>
                <a:uFillTx/>
                <a:latin typeface="Aptos" panose="02110004020202020204"/>
                <a:ea typeface="+mn-ea"/>
                <a:cs typeface="+mn-cs"/>
              </a:rPr>
              <a:t>Overview</a:t>
            </a:r>
            <a:endParaRPr kumimoji="0" lang="it-IT" sz="6000" b="1" i="0" u="none" strike="noStrike" kern="1200" cap="none" spc="0" normalizeH="0" baseline="0" noProof="0" dirty="0">
              <a:ln w="0"/>
              <a:solidFill>
                <a:schemeClr val="tx1">
                  <a:lumMod val="75000"/>
                  <a:lumOff val="25000"/>
                </a:schemeClr>
              </a:solidFill>
              <a:effectLst/>
              <a:uLnTx/>
              <a:uFillTx/>
              <a:latin typeface="Aptos" panose="02110004020202020204"/>
              <a:ea typeface="+mn-ea"/>
              <a:cs typeface="+mn-cs"/>
            </a:endParaRPr>
          </a:p>
        </p:txBody>
      </p:sp>
      <p:pic>
        <p:nvPicPr>
          <p:cNvPr id="30" name="Immagine 29">
            <a:extLst>
              <a:ext uri="{FF2B5EF4-FFF2-40B4-BE49-F238E27FC236}">
                <a16:creationId xmlns:a16="http://schemas.microsoft.com/office/drawing/2014/main" id="{C18EC3D5-495D-0393-FDF2-289A3EA4F2FE}"/>
              </a:ext>
            </a:extLst>
          </p:cNvPr>
          <p:cNvPicPr>
            <a:picLocks noChangeAspect="1"/>
          </p:cNvPicPr>
          <p:nvPr/>
        </p:nvPicPr>
        <p:blipFill>
          <a:blip r:embed="rId2"/>
          <a:stretch>
            <a:fillRect/>
          </a:stretch>
        </p:blipFill>
        <p:spPr>
          <a:xfrm>
            <a:off x="5690005" y="1072735"/>
            <a:ext cx="5230821" cy="6127011"/>
          </a:xfrm>
          <a:prstGeom prst="rect">
            <a:avLst/>
          </a:prstGeom>
        </p:spPr>
      </p:pic>
    </p:spTree>
    <p:extLst>
      <p:ext uri="{BB962C8B-B14F-4D97-AF65-F5344CB8AC3E}">
        <p14:creationId xmlns:p14="http://schemas.microsoft.com/office/powerpoint/2010/main" val="924270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3C622E4-B8CD-0AA8-4ADC-2E0E5318FB9D}"/>
              </a:ext>
            </a:extLst>
          </p:cNvPr>
          <p:cNvPicPr>
            <a:picLocks noChangeAspect="1"/>
          </p:cNvPicPr>
          <p:nvPr/>
        </p:nvPicPr>
        <p:blipFill>
          <a:blip r:embed="rId3"/>
          <a:stretch>
            <a:fillRect/>
          </a:stretch>
        </p:blipFill>
        <p:spPr>
          <a:xfrm>
            <a:off x="8243046" y="1218979"/>
            <a:ext cx="3738283" cy="5531444"/>
          </a:xfrm>
          <a:prstGeom prst="rect">
            <a:avLst/>
          </a:prstGeom>
        </p:spPr>
      </p:pic>
      <p:sp>
        <p:nvSpPr>
          <p:cNvPr id="7" name="CasellaDiTesto 6">
            <a:extLst>
              <a:ext uri="{FF2B5EF4-FFF2-40B4-BE49-F238E27FC236}">
                <a16:creationId xmlns:a16="http://schemas.microsoft.com/office/drawing/2014/main" id="{7020D984-6F5D-46E6-63E3-8A663F46FFF7}"/>
              </a:ext>
            </a:extLst>
          </p:cNvPr>
          <p:cNvSpPr txBox="1"/>
          <p:nvPr/>
        </p:nvSpPr>
        <p:spPr>
          <a:xfrm>
            <a:off x="403412" y="2072461"/>
            <a:ext cx="6098240" cy="646331"/>
          </a:xfrm>
          <a:prstGeom prst="rect">
            <a:avLst/>
          </a:prstGeom>
          <a:noFill/>
        </p:spPr>
        <p:txBody>
          <a:bodyPr wrap="square">
            <a:spAutoFit/>
          </a:bodyPr>
          <a:lstStyle/>
          <a:p>
            <a:pPr>
              <a:buNone/>
            </a:pPr>
            <a:r>
              <a:rPr lang="it-IT" b="1" dirty="0" err="1"/>
              <a:t>Tryptophan</a:t>
            </a:r>
            <a:r>
              <a:rPr lang="it-IT" b="1" dirty="0"/>
              <a:t> </a:t>
            </a:r>
            <a:r>
              <a:rPr lang="it-IT" b="1" dirty="0" err="1"/>
              <a:t>Metabolism</a:t>
            </a:r>
            <a:r>
              <a:rPr lang="it-IT" b="1" dirty="0"/>
              <a:t>: Three Critical Pathways </a:t>
            </a:r>
            <a:r>
              <a:rPr lang="it-IT" b="1" dirty="0" err="1"/>
              <a:t>Regulate</a:t>
            </a:r>
            <a:r>
              <a:rPr lang="it-IT" b="1" dirty="0"/>
              <a:t> Immune </a:t>
            </a:r>
            <a:r>
              <a:rPr lang="it-IT" b="1" dirty="0" err="1"/>
              <a:t>Homeostasis</a:t>
            </a:r>
            <a:endParaRPr lang="it-IT" b="1" dirty="0"/>
          </a:p>
        </p:txBody>
      </p:sp>
      <p:sp>
        <p:nvSpPr>
          <p:cNvPr id="12" name="Rettangolo con angoli arrotondati 11">
            <a:extLst>
              <a:ext uri="{FF2B5EF4-FFF2-40B4-BE49-F238E27FC236}">
                <a16:creationId xmlns:a16="http://schemas.microsoft.com/office/drawing/2014/main" id="{4EE8F245-4391-EB60-BFAE-F28387D67C9D}"/>
              </a:ext>
            </a:extLst>
          </p:cNvPr>
          <p:cNvSpPr/>
          <p:nvPr/>
        </p:nvSpPr>
        <p:spPr>
          <a:xfrm>
            <a:off x="403412" y="2918012"/>
            <a:ext cx="2272553" cy="3580311"/>
          </a:xfrm>
          <a:prstGeom prst="roundRect">
            <a:avLst/>
          </a:prstGeom>
          <a:solidFill>
            <a:srgbClr val="D5E6D4"/>
          </a:solidFill>
          <a:ln>
            <a:solidFill>
              <a:srgbClr val="D5E6D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Rettangolo con angoli arrotondati 12">
            <a:extLst>
              <a:ext uri="{FF2B5EF4-FFF2-40B4-BE49-F238E27FC236}">
                <a16:creationId xmlns:a16="http://schemas.microsoft.com/office/drawing/2014/main" id="{10F4ABEF-F3CA-04B0-AC84-ED5440A2A210}"/>
              </a:ext>
            </a:extLst>
          </p:cNvPr>
          <p:cNvSpPr/>
          <p:nvPr/>
        </p:nvSpPr>
        <p:spPr>
          <a:xfrm>
            <a:off x="2742079" y="2918012"/>
            <a:ext cx="2272553" cy="3580311"/>
          </a:xfrm>
          <a:prstGeom prst="roundRect">
            <a:avLst/>
          </a:prstGeom>
          <a:solidFill>
            <a:srgbClr val="C6CAE5"/>
          </a:solidFill>
          <a:ln>
            <a:solidFill>
              <a:srgbClr val="C6CA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6E6BA14B-5C5D-1B84-0685-A459FC347DBB}"/>
              </a:ext>
            </a:extLst>
          </p:cNvPr>
          <p:cNvSpPr/>
          <p:nvPr/>
        </p:nvSpPr>
        <p:spPr>
          <a:xfrm>
            <a:off x="5080746" y="2918012"/>
            <a:ext cx="2272553" cy="3580311"/>
          </a:xfrm>
          <a:prstGeom prst="roundRect">
            <a:avLst/>
          </a:prstGeom>
          <a:solidFill>
            <a:srgbClr val="F6E0B7"/>
          </a:solidFill>
          <a:ln>
            <a:solidFill>
              <a:srgbClr val="F6E0B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buNone/>
            </a:pPr>
            <a:endParaRPr lang="it-IT" dirty="0"/>
          </a:p>
        </p:txBody>
      </p:sp>
      <p:sp>
        <p:nvSpPr>
          <p:cNvPr id="16" name="CasellaDiTesto 15">
            <a:extLst>
              <a:ext uri="{FF2B5EF4-FFF2-40B4-BE49-F238E27FC236}">
                <a16:creationId xmlns:a16="http://schemas.microsoft.com/office/drawing/2014/main" id="{5505BE84-F7EE-04E0-B0B9-F4F03FDF512D}"/>
              </a:ext>
            </a:extLst>
          </p:cNvPr>
          <p:cNvSpPr txBox="1"/>
          <p:nvPr/>
        </p:nvSpPr>
        <p:spPr>
          <a:xfrm>
            <a:off x="420210" y="3634590"/>
            <a:ext cx="2272553" cy="2616101"/>
          </a:xfrm>
          <a:prstGeom prst="rect">
            <a:avLst/>
          </a:prstGeom>
          <a:noFill/>
        </p:spPr>
        <p:txBody>
          <a:bodyPr wrap="square">
            <a:spAutoFit/>
          </a:bodyPr>
          <a:lstStyle/>
          <a:p>
            <a:pPr>
              <a:buNone/>
            </a:pPr>
            <a:r>
              <a:rPr lang="it-IT" b="1" dirty="0" err="1"/>
              <a:t>Serotonin</a:t>
            </a:r>
            <a:r>
              <a:rPr lang="it-IT" b="1" dirty="0"/>
              <a:t> and </a:t>
            </a:r>
            <a:r>
              <a:rPr lang="it-IT" b="1" dirty="0" err="1"/>
              <a:t>Melatonin</a:t>
            </a:r>
            <a:r>
              <a:rPr lang="it-IT" b="1" dirty="0"/>
              <a:t> Pathway</a:t>
            </a:r>
          </a:p>
          <a:p>
            <a:pPr>
              <a:buNone/>
            </a:pPr>
            <a:r>
              <a:rPr lang="it-IT" sz="1600" dirty="0" err="1"/>
              <a:t>Regulates</a:t>
            </a:r>
            <a:r>
              <a:rPr lang="it-IT" sz="1600" dirty="0"/>
              <a:t> </a:t>
            </a:r>
            <a:r>
              <a:rPr lang="it-IT" sz="1600" dirty="0" err="1"/>
              <a:t>gut</a:t>
            </a:r>
            <a:r>
              <a:rPr lang="it-IT" sz="1600" dirty="0"/>
              <a:t> </a:t>
            </a:r>
            <a:r>
              <a:rPr lang="it-IT" sz="1600" dirty="0" err="1"/>
              <a:t>motility</a:t>
            </a:r>
            <a:r>
              <a:rPr lang="it-IT" sz="1600" dirty="0"/>
              <a:t> and </a:t>
            </a:r>
            <a:r>
              <a:rPr lang="it-IT" sz="1600" dirty="0" err="1"/>
              <a:t>inflammation</a:t>
            </a:r>
            <a:r>
              <a:rPr lang="it-IT" sz="1600" dirty="0"/>
              <a:t> </a:t>
            </a:r>
            <a:r>
              <a:rPr lang="it-IT" sz="1600" dirty="0" err="1"/>
              <a:t>modulation</a:t>
            </a:r>
            <a:r>
              <a:rPr lang="it-IT" sz="1600" dirty="0"/>
              <a:t>, </a:t>
            </a:r>
            <a:r>
              <a:rPr lang="it-IT" sz="1600" dirty="0" err="1"/>
              <a:t>maintaining</a:t>
            </a:r>
            <a:r>
              <a:rPr lang="it-IT" sz="1600" dirty="0"/>
              <a:t> </a:t>
            </a:r>
          </a:p>
          <a:p>
            <a:pPr>
              <a:buNone/>
            </a:pPr>
            <a:r>
              <a:rPr lang="it-IT" sz="1600" dirty="0" err="1"/>
              <a:t>intestinal</a:t>
            </a:r>
            <a:r>
              <a:rPr lang="it-IT" sz="1600" dirty="0"/>
              <a:t> </a:t>
            </a:r>
            <a:r>
              <a:rPr lang="it-IT" sz="1600" dirty="0" err="1"/>
              <a:t>barrier</a:t>
            </a:r>
            <a:r>
              <a:rPr lang="it-IT" sz="1600" dirty="0"/>
              <a:t> </a:t>
            </a:r>
            <a:r>
              <a:rPr lang="it-IT" sz="1600" dirty="0" err="1"/>
              <a:t>integrity</a:t>
            </a:r>
            <a:r>
              <a:rPr lang="it-IT" sz="1600" dirty="0"/>
              <a:t> and </a:t>
            </a:r>
            <a:r>
              <a:rPr lang="it-IT" sz="1600" dirty="0" err="1"/>
              <a:t>reducing</a:t>
            </a:r>
            <a:r>
              <a:rPr lang="it-IT" sz="1600" dirty="0"/>
              <a:t> </a:t>
            </a:r>
            <a:r>
              <a:rPr lang="it-IT" sz="1600" dirty="0" err="1"/>
              <a:t>inflammatory</a:t>
            </a:r>
            <a:r>
              <a:rPr lang="it-IT" sz="1600" dirty="0"/>
              <a:t> </a:t>
            </a:r>
            <a:r>
              <a:rPr lang="it-IT" sz="1600" dirty="0" err="1"/>
              <a:t>responses</a:t>
            </a:r>
            <a:endParaRPr lang="it-IT" sz="1600" dirty="0"/>
          </a:p>
        </p:txBody>
      </p:sp>
      <p:sp>
        <p:nvSpPr>
          <p:cNvPr id="18" name="CasellaDiTesto 17">
            <a:extLst>
              <a:ext uri="{FF2B5EF4-FFF2-40B4-BE49-F238E27FC236}">
                <a16:creationId xmlns:a16="http://schemas.microsoft.com/office/drawing/2014/main" id="{CB065FF0-A8E5-05CC-A697-B974645BED2B}"/>
              </a:ext>
            </a:extLst>
          </p:cNvPr>
          <p:cNvSpPr txBox="1"/>
          <p:nvPr/>
        </p:nvSpPr>
        <p:spPr>
          <a:xfrm>
            <a:off x="2715185" y="3634589"/>
            <a:ext cx="2338667" cy="1846659"/>
          </a:xfrm>
          <a:prstGeom prst="rect">
            <a:avLst/>
          </a:prstGeom>
          <a:noFill/>
        </p:spPr>
        <p:txBody>
          <a:bodyPr wrap="square">
            <a:spAutoFit/>
          </a:bodyPr>
          <a:lstStyle/>
          <a:p>
            <a:pPr>
              <a:buNone/>
            </a:pPr>
            <a:r>
              <a:rPr lang="it-IT" b="1" dirty="0" err="1"/>
              <a:t>Kynurenine</a:t>
            </a:r>
            <a:r>
              <a:rPr lang="it-IT" b="1" dirty="0"/>
              <a:t> Pathway</a:t>
            </a:r>
          </a:p>
          <a:p>
            <a:pPr>
              <a:buNone/>
            </a:pPr>
            <a:r>
              <a:rPr lang="it-IT" sz="1600" dirty="0"/>
              <a:t>Controls immune </a:t>
            </a:r>
            <a:r>
              <a:rPr lang="it-IT" sz="1600" dirty="0" err="1"/>
              <a:t>tolerance</a:t>
            </a:r>
            <a:r>
              <a:rPr lang="it-IT" sz="1600" dirty="0"/>
              <a:t> via IDO </a:t>
            </a:r>
            <a:r>
              <a:rPr lang="it-IT" sz="1600" dirty="0" err="1"/>
              <a:t>enzyme</a:t>
            </a:r>
            <a:r>
              <a:rPr lang="it-IT" sz="1600" dirty="0"/>
              <a:t>, </a:t>
            </a:r>
            <a:r>
              <a:rPr lang="it-IT" sz="1600" dirty="0" err="1"/>
              <a:t>regulating</a:t>
            </a:r>
            <a:r>
              <a:rPr lang="it-IT" sz="1600" dirty="0"/>
              <a:t> T </a:t>
            </a:r>
            <a:r>
              <a:rPr lang="it-IT" sz="1600" dirty="0" err="1"/>
              <a:t>cell</a:t>
            </a:r>
            <a:r>
              <a:rPr lang="it-IT" sz="1600" dirty="0"/>
              <a:t> </a:t>
            </a:r>
            <a:r>
              <a:rPr lang="it-IT" sz="1600" dirty="0" err="1"/>
              <a:t>differentiation</a:t>
            </a:r>
            <a:r>
              <a:rPr lang="it-IT" sz="1600" dirty="0"/>
              <a:t> and immune </a:t>
            </a:r>
            <a:r>
              <a:rPr lang="it-IT" sz="1600" dirty="0" err="1"/>
              <a:t>suppressive</a:t>
            </a:r>
            <a:r>
              <a:rPr lang="it-IT" sz="1600" dirty="0"/>
              <a:t> </a:t>
            </a:r>
            <a:r>
              <a:rPr lang="it-IT" sz="1600" dirty="0" err="1"/>
              <a:t>mechanisms</a:t>
            </a:r>
            <a:endParaRPr lang="it-IT" sz="1600" dirty="0"/>
          </a:p>
        </p:txBody>
      </p:sp>
      <p:sp>
        <p:nvSpPr>
          <p:cNvPr id="20" name="CasellaDiTesto 19">
            <a:extLst>
              <a:ext uri="{FF2B5EF4-FFF2-40B4-BE49-F238E27FC236}">
                <a16:creationId xmlns:a16="http://schemas.microsoft.com/office/drawing/2014/main" id="{40429C1D-8756-B2B3-050D-44563ABACA7B}"/>
              </a:ext>
            </a:extLst>
          </p:cNvPr>
          <p:cNvSpPr txBox="1"/>
          <p:nvPr/>
        </p:nvSpPr>
        <p:spPr>
          <a:xfrm>
            <a:off x="5080660" y="3634589"/>
            <a:ext cx="2272554" cy="2123658"/>
          </a:xfrm>
          <a:prstGeom prst="rect">
            <a:avLst/>
          </a:prstGeom>
          <a:noFill/>
        </p:spPr>
        <p:txBody>
          <a:bodyPr wrap="square">
            <a:spAutoFit/>
          </a:bodyPr>
          <a:lstStyle/>
          <a:p>
            <a:pPr>
              <a:buNone/>
            </a:pPr>
            <a:r>
              <a:rPr lang="it-IT" b="1" dirty="0" err="1"/>
              <a:t>Microbial</a:t>
            </a:r>
            <a:r>
              <a:rPr lang="it-IT" b="1" dirty="0"/>
              <a:t> Indole Pathway</a:t>
            </a:r>
          </a:p>
          <a:p>
            <a:pPr>
              <a:buNone/>
            </a:pPr>
            <a:r>
              <a:rPr lang="it-IT" sz="1600" dirty="0"/>
              <a:t>Supports microbiota-</a:t>
            </a:r>
            <a:r>
              <a:rPr lang="it-IT" sz="1600" dirty="0" err="1"/>
              <a:t>host</a:t>
            </a:r>
            <a:r>
              <a:rPr lang="it-IT" sz="1600" dirty="0"/>
              <a:t> </a:t>
            </a:r>
            <a:r>
              <a:rPr lang="it-IT" sz="1600" dirty="0" err="1"/>
              <a:t>crosstalk</a:t>
            </a:r>
            <a:r>
              <a:rPr lang="it-IT" sz="1600" dirty="0"/>
              <a:t> and </a:t>
            </a:r>
            <a:r>
              <a:rPr lang="it-IT" sz="1600" dirty="0" err="1"/>
              <a:t>barrier</a:t>
            </a:r>
            <a:r>
              <a:rPr lang="it-IT" sz="1600" dirty="0"/>
              <a:t> </a:t>
            </a:r>
            <a:r>
              <a:rPr lang="it-IT" sz="1600" dirty="0" err="1"/>
              <a:t>function</a:t>
            </a:r>
            <a:r>
              <a:rPr lang="it-IT" sz="1600" dirty="0"/>
              <a:t>, </a:t>
            </a:r>
            <a:r>
              <a:rPr lang="it-IT" sz="1600" dirty="0" err="1"/>
              <a:t>enhancing</a:t>
            </a:r>
            <a:r>
              <a:rPr lang="it-IT" sz="1600" dirty="0"/>
              <a:t> </a:t>
            </a:r>
            <a:r>
              <a:rPr lang="it-IT" sz="1600" dirty="0" err="1"/>
              <a:t>colonization</a:t>
            </a:r>
            <a:r>
              <a:rPr lang="it-IT" sz="1600" dirty="0"/>
              <a:t> </a:t>
            </a:r>
            <a:r>
              <a:rPr lang="it-IT" sz="1600" dirty="0" err="1"/>
              <a:t>resistance</a:t>
            </a:r>
            <a:r>
              <a:rPr lang="it-IT" sz="1600" dirty="0"/>
              <a:t> and </a:t>
            </a:r>
            <a:r>
              <a:rPr lang="it-IT" sz="1600" dirty="0" err="1"/>
              <a:t>mucosal</a:t>
            </a:r>
            <a:r>
              <a:rPr lang="it-IT" sz="1600" dirty="0"/>
              <a:t> </a:t>
            </a:r>
            <a:r>
              <a:rPr lang="it-IT" sz="1600" dirty="0" err="1"/>
              <a:t>immunity</a:t>
            </a:r>
            <a:endParaRPr lang="it-IT" sz="1600" dirty="0"/>
          </a:p>
        </p:txBody>
      </p:sp>
      <p:pic>
        <p:nvPicPr>
          <p:cNvPr id="25" name="Immagine 24">
            <a:extLst>
              <a:ext uri="{FF2B5EF4-FFF2-40B4-BE49-F238E27FC236}">
                <a16:creationId xmlns:a16="http://schemas.microsoft.com/office/drawing/2014/main" id="{A97AEA4A-CBCF-26F9-35FC-739983D3379F}"/>
              </a:ext>
            </a:extLst>
          </p:cNvPr>
          <p:cNvPicPr>
            <a:picLocks noChangeAspect="1"/>
          </p:cNvPicPr>
          <p:nvPr/>
        </p:nvPicPr>
        <p:blipFill>
          <a:blip r:embed="rId4"/>
          <a:stretch>
            <a:fillRect/>
          </a:stretch>
        </p:blipFill>
        <p:spPr>
          <a:xfrm>
            <a:off x="1163230" y="2993098"/>
            <a:ext cx="531099" cy="531099"/>
          </a:xfrm>
          <a:prstGeom prst="rect">
            <a:avLst/>
          </a:prstGeom>
        </p:spPr>
      </p:pic>
      <p:pic>
        <p:nvPicPr>
          <p:cNvPr id="27" name="Immagine 26">
            <a:extLst>
              <a:ext uri="{FF2B5EF4-FFF2-40B4-BE49-F238E27FC236}">
                <a16:creationId xmlns:a16="http://schemas.microsoft.com/office/drawing/2014/main" id="{CDB8AFCD-F6C6-B9D2-0EC4-2908BD118C96}"/>
              </a:ext>
            </a:extLst>
          </p:cNvPr>
          <p:cNvPicPr>
            <a:picLocks noChangeAspect="1"/>
          </p:cNvPicPr>
          <p:nvPr/>
        </p:nvPicPr>
        <p:blipFill>
          <a:blip r:embed="rId5"/>
          <a:stretch>
            <a:fillRect/>
          </a:stretch>
        </p:blipFill>
        <p:spPr>
          <a:xfrm>
            <a:off x="3622890" y="3013267"/>
            <a:ext cx="510930" cy="510930"/>
          </a:xfrm>
          <a:prstGeom prst="rect">
            <a:avLst/>
          </a:prstGeom>
        </p:spPr>
      </p:pic>
      <p:pic>
        <p:nvPicPr>
          <p:cNvPr id="29" name="Immagine 28">
            <a:extLst>
              <a:ext uri="{FF2B5EF4-FFF2-40B4-BE49-F238E27FC236}">
                <a16:creationId xmlns:a16="http://schemas.microsoft.com/office/drawing/2014/main" id="{5110EBE6-C782-075F-62FB-989C4BC58CCD}"/>
              </a:ext>
            </a:extLst>
          </p:cNvPr>
          <p:cNvPicPr>
            <a:picLocks noChangeAspect="1"/>
          </p:cNvPicPr>
          <p:nvPr/>
        </p:nvPicPr>
        <p:blipFill>
          <a:blip r:embed="rId6"/>
          <a:stretch>
            <a:fillRect/>
          </a:stretch>
        </p:blipFill>
        <p:spPr>
          <a:xfrm>
            <a:off x="5986960" y="3009506"/>
            <a:ext cx="514691" cy="514691"/>
          </a:xfrm>
          <a:prstGeom prst="rect">
            <a:avLst/>
          </a:prstGeom>
        </p:spPr>
      </p:pic>
      <p:pic>
        <p:nvPicPr>
          <p:cNvPr id="30" name="Immagine 29">
            <a:extLst>
              <a:ext uri="{FF2B5EF4-FFF2-40B4-BE49-F238E27FC236}">
                <a16:creationId xmlns:a16="http://schemas.microsoft.com/office/drawing/2014/main" id="{7565A11F-2CB8-8ECA-F996-AEDF998BA64E}"/>
              </a:ext>
            </a:extLst>
          </p:cNvPr>
          <p:cNvPicPr>
            <a:picLocks noChangeAspect="1"/>
          </p:cNvPicPr>
          <p:nvPr/>
        </p:nvPicPr>
        <p:blipFill>
          <a:blip r:embed="rId7"/>
          <a:srcRect b="83683"/>
          <a:stretch>
            <a:fillRect/>
          </a:stretch>
        </p:blipFill>
        <p:spPr>
          <a:xfrm>
            <a:off x="210671" y="873515"/>
            <a:ext cx="5230821" cy="999726"/>
          </a:xfrm>
          <a:prstGeom prst="rect">
            <a:avLst/>
          </a:prstGeom>
        </p:spPr>
      </p:pic>
    </p:spTree>
    <p:extLst>
      <p:ext uri="{BB962C8B-B14F-4D97-AF65-F5344CB8AC3E}">
        <p14:creationId xmlns:p14="http://schemas.microsoft.com/office/powerpoint/2010/main" val="1722381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asellaDiTesto 32">
            <a:extLst>
              <a:ext uri="{FF2B5EF4-FFF2-40B4-BE49-F238E27FC236}">
                <a16:creationId xmlns:a16="http://schemas.microsoft.com/office/drawing/2014/main" id="{5AC200BF-4C41-8085-BBDC-BC89C20CB1C2}"/>
              </a:ext>
            </a:extLst>
          </p:cNvPr>
          <p:cNvSpPr txBox="1"/>
          <p:nvPr/>
        </p:nvSpPr>
        <p:spPr>
          <a:xfrm>
            <a:off x="360243" y="1979768"/>
            <a:ext cx="6854649" cy="400110"/>
          </a:xfrm>
          <a:prstGeom prst="rect">
            <a:avLst/>
          </a:prstGeom>
          <a:noFill/>
        </p:spPr>
        <p:txBody>
          <a:bodyPr wrap="square">
            <a:spAutoFit/>
          </a:bodyPr>
          <a:lstStyle/>
          <a:p>
            <a:r>
              <a:rPr lang="en-US" sz="2000" b="1" dirty="0"/>
              <a:t>Evolution of evidence on tryptophan metabolism in IBD</a:t>
            </a:r>
            <a:endParaRPr lang="it-IT" sz="2000" b="1" dirty="0"/>
          </a:p>
        </p:txBody>
      </p:sp>
      <p:sp>
        <p:nvSpPr>
          <p:cNvPr id="48" name="CasellaDiTesto 47">
            <a:extLst>
              <a:ext uri="{FF2B5EF4-FFF2-40B4-BE49-F238E27FC236}">
                <a16:creationId xmlns:a16="http://schemas.microsoft.com/office/drawing/2014/main" id="{1DA1F800-8B58-ED4A-9451-A929A407435A}"/>
              </a:ext>
            </a:extLst>
          </p:cNvPr>
          <p:cNvSpPr txBox="1"/>
          <p:nvPr/>
        </p:nvSpPr>
        <p:spPr>
          <a:xfrm>
            <a:off x="12492609" y="3290399"/>
            <a:ext cx="3425649" cy="2031325"/>
          </a:xfrm>
          <a:prstGeom prst="rect">
            <a:avLst/>
          </a:prstGeom>
          <a:noFill/>
        </p:spPr>
        <p:txBody>
          <a:bodyPr wrap="square">
            <a:spAutoFit/>
          </a:bodyPr>
          <a:lstStyle/>
          <a:p>
            <a:pPr algn="just">
              <a:buNone/>
            </a:pPr>
            <a:r>
              <a:rPr lang="en-US" b="1" dirty="0"/>
              <a:t>2018 — Sofia et al.</a:t>
            </a:r>
          </a:p>
          <a:p>
            <a:pPr algn="just">
              <a:buNone/>
            </a:pPr>
            <a:r>
              <a:rPr lang="en-US" b="1" dirty="0"/>
              <a:t>An increased KYN/TRP ratio, indicating activation of the kynurenine pathway, correlates with endoscopic disease activity in ulcerative colitis</a:t>
            </a:r>
            <a:endParaRPr lang="en-US" dirty="0"/>
          </a:p>
        </p:txBody>
      </p:sp>
      <p:sp>
        <p:nvSpPr>
          <p:cNvPr id="49" name="CasellaDiTesto 48">
            <a:extLst>
              <a:ext uri="{FF2B5EF4-FFF2-40B4-BE49-F238E27FC236}">
                <a16:creationId xmlns:a16="http://schemas.microsoft.com/office/drawing/2014/main" id="{54654FF7-E87A-231B-9F7F-238E9612B33D}"/>
              </a:ext>
            </a:extLst>
          </p:cNvPr>
          <p:cNvSpPr txBox="1"/>
          <p:nvPr/>
        </p:nvSpPr>
        <p:spPr>
          <a:xfrm>
            <a:off x="16455574" y="3290398"/>
            <a:ext cx="3425649" cy="2031325"/>
          </a:xfrm>
          <a:prstGeom prst="rect">
            <a:avLst/>
          </a:prstGeom>
          <a:noFill/>
        </p:spPr>
        <p:txBody>
          <a:bodyPr wrap="square">
            <a:spAutoFit/>
          </a:bodyPr>
          <a:lstStyle/>
          <a:p>
            <a:pPr algn="just">
              <a:buNone/>
            </a:pPr>
            <a:r>
              <a:rPr lang="en-US" b="1" dirty="0"/>
              <a:t>2023 — Manzella et al.</a:t>
            </a:r>
          </a:p>
          <a:p>
            <a:pPr algn="just">
              <a:buNone/>
            </a:pPr>
            <a:r>
              <a:rPr lang="en-US" b="1" dirty="0"/>
              <a:t>Elevated serotonin levels in Crohn’s disease are associated with disease activity, suggesting a role of the serotonergic pathway in human IBD</a:t>
            </a:r>
            <a:endParaRPr lang="en-US" dirty="0"/>
          </a:p>
        </p:txBody>
      </p:sp>
      <p:sp>
        <p:nvSpPr>
          <p:cNvPr id="50" name="CasellaDiTesto 49">
            <a:extLst>
              <a:ext uri="{FF2B5EF4-FFF2-40B4-BE49-F238E27FC236}">
                <a16:creationId xmlns:a16="http://schemas.microsoft.com/office/drawing/2014/main" id="{485E8DDA-EFE1-074C-6EDA-24433F9BBDA1}"/>
              </a:ext>
            </a:extLst>
          </p:cNvPr>
          <p:cNvSpPr txBox="1"/>
          <p:nvPr/>
        </p:nvSpPr>
        <p:spPr>
          <a:xfrm>
            <a:off x="20418540" y="3290398"/>
            <a:ext cx="3425649" cy="1754326"/>
          </a:xfrm>
          <a:prstGeom prst="rect">
            <a:avLst/>
          </a:prstGeom>
          <a:noFill/>
        </p:spPr>
        <p:txBody>
          <a:bodyPr wrap="square">
            <a:spAutoFit/>
          </a:bodyPr>
          <a:lstStyle/>
          <a:p>
            <a:pPr algn="just">
              <a:buNone/>
            </a:pPr>
            <a:r>
              <a:rPr lang="it-IT" b="1" dirty="0"/>
              <a:t>2024 — </a:t>
            </a:r>
            <a:r>
              <a:rPr lang="it-IT" b="1" dirty="0" err="1"/>
              <a:t>Yu</a:t>
            </a:r>
            <a:r>
              <a:rPr lang="it-IT" b="1" dirty="0"/>
              <a:t> et al.</a:t>
            </a:r>
          </a:p>
          <a:p>
            <a:pPr algn="just">
              <a:buNone/>
            </a:pPr>
            <a:r>
              <a:rPr lang="it-IT" b="1" dirty="0" err="1"/>
              <a:t>Genetic</a:t>
            </a:r>
            <a:r>
              <a:rPr lang="it-IT" b="1" dirty="0"/>
              <a:t> </a:t>
            </a:r>
            <a:r>
              <a:rPr lang="it-IT" b="1" dirty="0" err="1"/>
              <a:t>evidence</a:t>
            </a:r>
            <a:r>
              <a:rPr lang="it-IT" b="1" dirty="0"/>
              <a:t> from </a:t>
            </a:r>
            <a:r>
              <a:rPr lang="it-IT" b="1" dirty="0" err="1"/>
              <a:t>Mendelian</a:t>
            </a:r>
            <a:r>
              <a:rPr lang="it-IT" b="1" dirty="0"/>
              <a:t> </a:t>
            </a:r>
            <a:r>
              <a:rPr lang="it-IT" b="1" dirty="0" err="1"/>
              <a:t>randomization</a:t>
            </a:r>
            <a:r>
              <a:rPr lang="it-IT" b="1" dirty="0"/>
              <a:t> supports a </a:t>
            </a:r>
            <a:r>
              <a:rPr lang="it-IT" b="1" dirty="0" err="1"/>
              <a:t>causal</a:t>
            </a:r>
            <a:r>
              <a:rPr lang="it-IT" b="1" dirty="0"/>
              <a:t> link </a:t>
            </a:r>
            <a:r>
              <a:rPr lang="it-IT" b="1" dirty="0" err="1"/>
              <a:t>between</a:t>
            </a:r>
            <a:r>
              <a:rPr lang="it-IT" b="1" dirty="0"/>
              <a:t> </a:t>
            </a:r>
            <a:r>
              <a:rPr lang="it-IT" b="1" dirty="0" err="1"/>
              <a:t>altered</a:t>
            </a:r>
            <a:r>
              <a:rPr lang="it-IT" b="1" dirty="0"/>
              <a:t> </a:t>
            </a:r>
            <a:r>
              <a:rPr lang="it-IT" b="1" dirty="0" err="1"/>
              <a:t>tryptophan</a:t>
            </a:r>
            <a:r>
              <a:rPr lang="it-IT" b="1" dirty="0"/>
              <a:t> </a:t>
            </a:r>
            <a:r>
              <a:rPr lang="it-IT" b="1" dirty="0" err="1"/>
              <a:t>metabolism</a:t>
            </a:r>
            <a:r>
              <a:rPr lang="it-IT" b="1" dirty="0"/>
              <a:t> and IBD </a:t>
            </a:r>
            <a:r>
              <a:rPr lang="it-IT" b="1" dirty="0" err="1"/>
              <a:t>susceptibility</a:t>
            </a:r>
            <a:endParaRPr lang="it-IT" dirty="0"/>
          </a:p>
        </p:txBody>
      </p:sp>
      <p:cxnSp>
        <p:nvCxnSpPr>
          <p:cNvPr id="52" name="Connettore diritto 51">
            <a:extLst>
              <a:ext uri="{FF2B5EF4-FFF2-40B4-BE49-F238E27FC236}">
                <a16:creationId xmlns:a16="http://schemas.microsoft.com/office/drawing/2014/main" id="{D2794A4F-FDFC-8FEA-7247-F500FCACBBEA}"/>
              </a:ext>
            </a:extLst>
          </p:cNvPr>
          <p:cNvCxnSpPr>
            <a:cxnSpLocks/>
          </p:cNvCxnSpPr>
          <p:nvPr/>
        </p:nvCxnSpPr>
        <p:spPr>
          <a:xfrm>
            <a:off x="11830352" y="2783761"/>
            <a:ext cx="9744643" cy="23588"/>
          </a:xfrm>
          <a:prstGeom prst="line">
            <a:avLst/>
          </a:prstGeom>
          <a:ln w="28575">
            <a:solidFill>
              <a:srgbClr val="FF6F69"/>
            </a:solidFill>
          </a:ln>
        </p:spPr>
        <p:style>
          <a:lnRef idx="2">
            <a:schemeClr val="accent1"/>
          </a:lnRef>
          <a:fillRef idx="0">
            <a:schemeClr val="accent1"/>
          </a:fillRef>
          <a:effectRef idx="1">
            <a:schemeClr val="accent1"/>
          </a:effectRef>
          <a:fontRef idx="minor">
            <a:schemeClr val="tx1"/>
          </a:fontRef>
        </p:style>
      </p:cxnSp>
      <p:sp>
        <p:nvSpPr>
          <p:cNvPr id="53" name="Rettangolo con angoli arrotondati 52">
            <a:extLst>
              <a:ext uri="{FF2B5EF4-FFF2-40B4-BE49-F238E27FC236}">
                <a16:creationId xmlns:a16="http://schemas.microsoft.com/office/drawing/2014/main" id="{287D0B90-2261-8B9F-CF1B-E8389FCB7CED}"/>
              </a:ext>
            </a:extLst>
          </p:cNvPr>
          <p:cNvSpPr/>
          <p:nvPr/>
        </p:nvSpPr>
        <p:spPr>
          <a:xfrm>
            <a:off x="17879287" y="2582638"/>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5</a:t>
            </a:r>
          </a:p>
        </p:txBody>
      </p:sp>
      <p:sp>
        <p:nvSpPr>
          <p:cNvPr id="54" name="Rettangolo con angoli arrotondati 53">
            <a:extLst>
              <a:ext uri="{FF2B5EF4-FFF2-40B4-BE49-F238E27FC236}">
                <a16:creationId xmlns:a16="http://schemas.microsoft.com/office/drawing/2014/main" id="{20F73A4B-DE10-1D54-4CA4-AD8FAA157138}"/>
              </a:ext>
            </a:extLst>
          </p:cNvPr>
          <p:cNvSpPr/>
          <p:nvPr/>
        </p:nvSpPr>
        <p:spPr>
          <a:xfrm>
            <a:off x="21568274" y="2524004"/>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6</a:t>
            </a:r>
          </a:p>
        </p:txBody>
      </p:sp>
      <p:sp>
        <p:nvSpPr>
          <p:cNvPr id="58" name="Rettangolo con angoli arrotondati 57">
            <a:extLst>
              <a:ext uri="{FF2B5EF4-FFF2-40B4-BE49-F238E27FC236}">
                <a16:creationId xmlns:a16="http://schemas.microsoft.com/office/drawing/2014/main" id="{F21CAD77-1B08-3F00-A611-D2335BA43C4E}"/>
              </a:ext>
            </a:extLst>
          </p:cNvPr>
          <p:cNvSpPr/>
          <p:nvPr/>
        </p:nvSpPr>
        <p:spPr>
          <a:xfrm>
            <a:off x="1560400" y="2490888"/>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1</a:t>
            </a:r>
          </a:p>
        </p:txBody>
      </p:sp>
      <p:cxnSp>
        <p:nvCxnSpPr>
          <p:cNvPr id="59" name="Connettore diritto 58">
            <a:extLst>
              <a:ext uri="{FF2B5EF4-FFF2-40B4-BE49-F238E27FC236}">
                <a16:creationId xmlns:a16="http://schemas.microsoft.com/office/drawing/2014/main" id="{C3DCFA18-985F-2361-150E-3AC7812C9D2D}"/>
              </a:ext>
            </a:extLst>
          </p:cNvPr>
          <p:cNvCxnSpPr>
            <a:stCxn id="58" idx="3"/>
          </p:cNvCxnSpPr>
          <p:nvPr/>
        </p:nvCxnSpPr>
        <p:spPr>
          <a:xfrm>
            <a:off x="2138623" y="2774233"/>
            <a:ext cx="9995659" cy="13791"/>
          </a:xfrm>
          <a:prstGeom prst="line">
            <a:avLst/>
          </a:prstGeom>
          <a:ln w="28575">
            <a:solidFill>
              <a:srgbClr val="FF6F69"/>
            </a:solidFill>
          </a:ln>
        </p:spPr>
        <p:style>
          <a:lnRef idx="2">
            <a:schemeClr val="accent1"/>
          </a:lnRef>
          <a:fillRef idx="0">
            <a:schemeClr val="accent1"/>
          </a:fillRef>
          <a:effectRef idx="1">
            <a:schemeClr val="accent1"/>
          </a:effectRef>
          <a:fontRef idx="minor">
            <a:schemeClr val="tx1"/>
          </a:fontRef>
        </p:style>
      </p:cxnSp>
      <p:sp>
        <p:nvSpPr>
          <p:cNvPr id="60" name="Rettangolo con angoli arrotondati 59">
            <a:extLst>
              <a:ext uri="{FF2B5EF4-FFF2-40B4-BE49-F238E27FC236}">
                <a16:creationId xmlns:a16="http://schemas.microsoft.com/office/drawing/2014/main" id="{8C77731D-A361-E302-E165-628141F6D19C}"/>
              </a:ext>
            </a:extLst>
          </p:cNvPr>
          <p:cNvSpPr/>
          <p:nvPr/>
        </p:nvSpPr>
        <p:spPr>
          <a:xfrm>
            <a:off x="5749170" y="2490888"/>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2</a:t>
            </a:r>
          </a:p>
        </p:txBody>
      </p:sp>
      <p:sp>
        <p:nvSpPr>
          <p:cNvPr id="61" name="Rettangolo con angoli arrotondati 60">
            <a:extLst>
              <a:ext uri="{FF2B5EF4-FFF2-40B4-BE49-F238E27FC236}">
                <a16:creationId xmlns:a16="http://schemas.microsoft.com/office/drawing/2014/main" id="{FCAFE77B-C155-58B9-FBB9-7F357D088A6D}"/>
              </a:ext>
            </a:extLst>
          </p:cNvPr>
          <p:cNvSpPr/>
          <p:nvPr/>
        </p:nvSpPr>
        <p:spPr>
          <a:xfrm>
            <a:off x="9438157" y="2495428"/>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3</a:t>
            </a:r>
          </a:p>
        </p:txBody>
      </p:sp>
      <p:sp>
        <p:nvSpPr>
          <p:cNvPr id="62" name="CasellaDiTesto 61">
            <a:extLst>
              <a:ext uri="{FF2B5EF4-FFF2-40B4-BE49-F238E27FC236}">
                <a16:creationId xmlns:a16="http://schemas.microsoft.com/office/drawing/2014/main" id="{F237F4FD-5788-93E0-9109-E9861FA80BC1}"/>
              </a:ext>
            </a:extLst>
          </p:cNvPr>
          <p:cNvSpPr txBox="1"/>
          <p:nvPr/>
        </p:nvSpPr>
        <p:spPr>
          <a:xfrm>
            <a:off x="345379" y="3280380"/>
            <a:ext cx="3672196" cy="2062103"/>
          </a:xfrm>
          <a:prstGeom prst="rect">
            <a:avLst/>
          </a:prstGeom>
          <a:noFill/>
        </p:spPr>
        <p:txBody>
          <a:bodyPr wrap="square">
            <a:spAutoFit/>
          </a:bodyPr>
          <a:lstStyle/>
          <a:p>
            <a:pPr algn="just">
              <a:buNone/>
            </a:pPr>
            <a:r>
              <a:rPr lang="en-US" sz="2000" b="1" dirty="0"/>
              <a:t>2009 — Ghia et al.</a:t>
            </a:r>
          </a:p>
          <a:p>
            <a:pPr algn="just">
              <a:buNone/>
            </a:pPr>
            <a:r>
              <a:rPr lang="en-US" b="1" dirty="0"/>
              <a:t>Serotonin has been shown to play a key role in the pathogenesis of experimental colitis, directly promoting intestinal inflammation through immune activation mechanisms</a:t>
            </a:r>
            <a:endParaRPr lang="en-US" dirty="0"/>
          </a:p>
        </p:txBody>
      </p:sp>
      <p:sp>
        <p:nvSpPr>
          <p:cNvPr id="63" name="CasellaDiTesto 62">
            <a:extLst>
              <a:ext uri="{FF2B5EF4-FFF2-40B4-BE49-F238E27FC236}">
                <a16:creationId xmlns:a16="http://schemas.microsoft.com/office/drawing/2014/main" id="{A730CA51-F94A-BCB7-8674-A34AD95100FC}"/>
              </a:ext>
            </a:extLst>
          </p:cNvPr>
          <p:cNvSpPr txBox="1"/>
          <p:nvPr/>
        </p:nvSpPr>
        <p:spPr>
          <a:xfrm>
            <a:off x="4297414" y="3280380"/>
            <a:ext cx="3672196" cy="2031325"/>
          </a:xfrm>
          <a:prstGeom prst="rect">
            <a:avLst/>
          </a:prstGeom>
          <a:noFill/>
        </p:spPr>
        <p:txBody>
          <a:bodyPr wrap="square">
            <a:spAutoFit/>
          </a:bodyPr>
          <a:lstStyle/>
          <a:p>
            <a:pPr algn="just">
              <a:buNone/>
            </a:pPr>
            <a:r>
              <a:rPr lang="it-IT" b="1" dirty="0"/>
              <a:t>2011 — </a:t>
            </a:r>
            <a:r>
              <a:rPr lang="it-IT" b="1" dirty="0" err="1"/>
              <a:t>Haub</a:t>
            </a:r>
            <a:r>
              <a:rPr lang="it-IT" b="1" dirty="0"/>
              <a:t> et al.</a:t>
            </a:r>
          </a:p>
          <a:p>
            <a:pPr algn="just">
              <a:buNone/>
            </a:pPr>
            <a:r>
              <a:rPr lang="it-IT" b="1" dirty="0"/>
              <a:t>Disruption of the </a:t>
            </a:r>
            <a:r>
              <a:rPr lang="it-IT" b="1" dirty="0" err="1"/>
              <a:t>serotonin</a:t>
            </a:r>
            <a:r>
              <a:rPr lang="it-IT" b="1" dirty="0"/>
              <a:t> </a:t>
            </a:r>
            <a:r>
              <a:rPr lang="it-IT" b="1" dirty="0" err="1"/>
              <a:t>transporter</a:t>
            </a:r>
            <a:r>
              <a:rPr lang="it-IT" b="1" dirty="0"/>
              <a:t> (SERT) </a:t>
            </a:r>
            <a:r>
              <a:rPr lang="it-IT" b="1" dirty="0" err="1"/>
              <a:t>induces</a:t>
            </a:r>
            <a:r>
              <a:rPr lang="it-IT" b="1" dirty="0"/>
              <a:t> </a:t>
            </a:r>
            <a:r>
              <a:rPr lang="it-IT" b="1" dirty="0" err="1"/>
              <a:t>colitis</a:t>
            </a:r>
            <a:r>
              <a:rPr lang="it-IT" b="1" dirty="0"/>
              <a:t>, </a:t>
            </a:r>
            <a:r>
              <a:rPr lang="it-IT" b="1" dirty="0" err="1"/>
              <a:t>highlighting</a:t>
            </a:r>
            <a:r>
              <a:rPr lang="it-IT" b="1" dirty="0"/>
              <a:t> the </a:t>
            </a:r>
            <a:r>
              <a:rPr lang="it-IT" b="1" dirty="0" err="1"/>
              <a:t>role</a:t>
            </a:r>
            <a:r>
              <a:rPr lang="it-IT" b="1" dirty="0"/>
              <a:t> of </a:t>
            </a:r>
            <a:r>
              <a:rPr lang="it-IT" b="1" dirty="0" err="1"/>
              <a:t>serotonin</a:t>
            </a:r>
            <a:r>
              <a:rPr lang="it-IT" b="1" dirty="0"/>
              <a:t> </a:t>
            </a:r>
            <a:r>
              <a:rPr lang="it-IT" b="1" dirty="0" err="1"/>
              <a:t>signaling</a:t>
            </a:r>
            <a:r>
              <a:rPr lang="it-IT" b="1" dirty="0"/>
              <a:t> in </a:t>
            </a:r>
            <a:r>
              <a:rPr lang="it-IT" b="1" dirty="0" err="1"/>
              <a:t>maintaining</a:t>
            </a:r>
            <a:r>
              <a:rPr lang="it-IT" b="1" dirty="0"/>
              <a:t> immune balance and </a:t>
            </a:r>
            <a:r>
              <a:rPr lang="it-IT" b="1" dirty="0" err="1"/>
              <a:t>gut</a:t>
            </a:r>
            <a:r>
              <a:rPr lang="it-IT" b="1" dirty="0"/>
              <a:t> microbiota </a:t>
            </a:r>
            <a:r>
              <a:rPr lang="it-IT" b="1" dirty="0" err="1"/>
              <a:t>homeostasis</a:t>
            </a:r>
            <a:endParaRPr lang="it-IT" dirty="0"/>
          </a:p>
        </p:txBody>
      </p:sp>
      <p:sp>
        <p:nvSpPr>
          <p:cNvPr id="64" name="CasellaDiTesto 63">
            <a:extLst>
              <a:ext uri="{FF2B5EF4-FFF2-40B4-BE49-F238E27FC236}">
                <a16:creationId xmlns:a16="http://schemas.microsoft.com/office/drawing/2014/main" id="{C7E89DD1-D1EC-4ADC-77BC-1CDEB09BD5FF}"/>
              </a:ext>
            </a:extLst>
          </p:cNvPr>
          <p:cNvSpPr txBox="1"/>
          <p:nvPr/>
        </p:nvSpPr>
        <p:spPr>
          <a:xfrm>
            <a:off x="8249449" y="3266933"/>
            <a:ext cx="3672196" cy="1754326"/>
          </a:xfrm>
          <a:prstGeom prst="rect">
            <a:avLst/>
          </a:prstGeom>
          <a:noFill/>
        </p:spPr>
        <p:txBody>
          <a:bodyPr wrap="square">
            <a:spAutoFit/>
          </a:bodyPr>
          <a:lstStyle/>
          <a:p>
            <a:pPr algn="just"/>
            <a:r>
              <a:rPr lang="it-IT" b="1" dirty="0"/>
              <a:t>2014 — Nikolaus et al.</a:t>
            </a:r>
            <a:endParaRPr lang="en-US" b="1" dirty="0"/>
          </a:p>
          <a:p>
            <a:pPr algn="just"/>
            <a:r>
              <a:rPr lang="en-US" b="1" dirty="0"/>
              <a:t>Reduced TRP and increased KYN levels are observed in IBD patients compared to controls, suggesting activation of the kynurenine pathway</a:t>
            </a:r>
            <a:endParaRPr lang="it-IT" b="1" dirty="0"/>
          </a:p>
        </p:txBody>
      </p:sp>
      <p:sp>
        <p:nvSpPr>
          <p:cNvPr id="65" name="Rettangolo con angoli arrotondati 64">
            <a:extLst>
              <a:ext uri="{FF2B5EF4-FFF2-40B4-BE49-F238E27FC236}">
                <a16:creationId xmlns:a16="http://schemas.microsoft.com/office/drawing/2014/main" id="{421CEE98-3F5B-4BF0-9E93-E297F1E26653}"/>
              </a:ext>
            </a:extLst>
          </p:cNvPr>
          <p:cNvSpPr/>
          <p:nvPr/>
        </p:nvSpPr>
        <p:spPr>
          <a:xfrm>
            <a:off x="13690517" y="2497783"/>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4</a:t>
            </a:r>
          </a:p>
        </p:txBody>
      </p:sp>
      <p:pic>
        <p:nvPicPr>
          <p:cNvPr id="66" name="Immagine 65">
            <a:extLst>
              <a:ext uri="{FF2B5EF4-FFF2-40B4-BE49-F238E27FC236}">
                <a16:creationId xmlns:a16="http://schemas.microsoft.com/office/drawing/2014/main" id="{72730FEB-13DE-87FB-AB50-424E103DF909}"/>
              </a:ext>
            </a:extLst>
          </p:cNvPr>
          <p:cNvPicPr>
            <a:picLocks noChangeAspect="1"/>
          </p:cNvPicPr>
          <p:nvPr/>
        </p:nvPicPr>
        <p:blipFill>
          <a:blip r:embed="rId3"/>
          <a:srcRect b="83683"/>
          <a:stretch>
            <a:fillRect/>
          </a:stretch>
        </p:blipFill>
        <p:spPr>
          <a:xfrm>
            <a:off x="210671" y="873515"/>
            <a:ext cx="5230821" cy="999726"/>
          </a:xfrm>
          <a:prstGeom prst="rect">
            <a:avLst/>
          </a:prstGeom>
        </p:spPr>
      </p:pic>
    </p:spTree>
    <p:extLst>
      <p:ext uri="{BB962C8B-B14F-4D97-AF65-F5344CB8AC3E}">
        <p14:creationId xmlns:p14="http://schemas.microsoft.com/office/powerpoint/2010/main" val="169888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91C26-E8F4-187C-C968-21903972BA84}"/>
            </a:ext>
          </a:extLst>
        </p:cNvPr>
        <p:cNvGrpSpPr/>
        <p:nvPr/>
      </p:nvGrpSpPr>
      <p:grpSpPr>
        <a:xfrm>
          <a:off x="0" y="0"/>
          <a:ext cx="0" cy="0"/>
          <a:chOff x="0" y="0"/>
          <a:chExt cx="0" cy="0"/>
        </a:xfrm>
      </p:grpSpPr>
      <p:sp>
        <p:nvSpPr>
          <p:cNvPr id="31" name="CasellaDiTesto 30">
            <a:extLst>
              <a:ext uri="{FF2B5EF4-FFF2-40B4-BE49-F238E27FC236}">
                <a16:creationId xmlns:a16="http://schemas.microsoft.com/office/drawing/2014/main" id="{9A66445A-F6B3-30B5-E329-66AE146852E4}"/>
              </a:ext>
            </a:extLst>
          </p:cNvPr>
          <p:cNvSpPr txBox="1"/>
          <p:nvPr/>
        </p:nvSpPr>
        <p:spPr>
          <a:xfrm>
            <a:off x="420210" y="3266591"/>
            <a:ext cx="3425649" cy="2031325"/>
          </a:xfrm>
          <a:prstGeom prst="rect">
            <a:avLst/>
          </a:prstGeom>
          <a:noFill/>
        </p:spPr>
        <p:txBody>
          <a:bodyPr wrap="square">
            <a:spAutoFit/>
          </a:bodyPr>
          <a:lstStyle/>
          <a:p>
            <a:pPr algn="just">
              <a:buNone/>
            </a:pPr>
            <a:r>
              <a:rPr lang="en-US" b="1" dirty="0"/>
              <a:t>2018 — Sofia et al.</a:t>
            </a:r>
          </a:p>
          <a:p>
            <a:pPr algn="just">
              <a:buNone/>
            </a:pPr>
            <a:r>
              <a:rPr lang="en-US" b="1" dirty="0"/>
              <a:t>An increased KYN/TRP ratio, indicating activation of the kynurenine pathway, correlates with endoscopic disease activity in ulcerative colitis</a:t>
            </a:r>
            <a:endParaRPr lang="en-US" dirty="0"/>
          </a:p>
        </p:txBody>
      </p:sp>
      <p:sp>
        <p:nvSpPr>
          <p:cNvPr id="32" name="CasellaDiTesto 31">
            <a:extLst>
              <a:ext uri="{FF2B5EF4-FFF2-40B4-BE49-F238E27FC236}">
                <a16:creationId xmlns:a16="http://schemas.microsoft.com/office/drawing/2014/main" id="{E2A1A454-4EC6-E967-0F70-C6FE5BC893DF}"/>
              </a:ext>
            </a:extLst>
          </p:cNvPr>
          <p:cNvSpPr txBox="1"/>
          <p:nvPr/>
        </p:nvSpPr>
        <p:spPr>
          <a:xfrm>
            <a:off x="4383175" y="3266590"/>
            <a:ext cx="3425649" cy="2031325"/>
          </a:xfrm>
          <a:prstGeom prst="rect">
            <a:avLst/>
          </a:prstGeom>
          <a:noFill/>
        </p:spPr>
        <p:txBody>
          <a:bodyPr wrap="square">
            <a:spAutoFit/>
          </a:bodyPr>
          <a:lstStyle/>
          <a:p>
            <a:pPr algn="just">
              <a:buNone/>
            </a:pPr>
            <a:r>
              <a:rPr lang="en-US" b="1" dirty="0"/>
              <a:t>2023 — Manzella et al.</a:t>
            </a:r>
          </a:p>
          <a:p>
            <a:pPr algn="just">
              <a:buNone/>
            </a:pPr>
            <a:r>
              <a:rPr lang="en-US" b="1" dirty="0"/>
              <a:t>Elevated serotonin levels in Crohn’s disease are associated with disease activity, suggesting a role of the serotonergic pathway in human IBD</a:t>
            </a:r>
            <a:endParaRPr lang="en-US" dirty="0"/>
          </a:p>
        </p:txBody>
      </p:sp>
      <p:sp>
        <p:nvSpPr>
          <p:cNvPr id="33" name="CasellaDiTesto 32">
            <a:extLst>
              <a:ext uri="{FF2B5EF4-FFF2-40B4-BE49-F238E27FC236}">
                <a16:creationId xmlns:a16="http://schemas.microsoft.com/office/drawing/2014/main" id="{B2D017F3-64FB-D12A-4CEC-314A9C210F96}"/>
              </a:ext>
            </a:extLst>
          </p:cNvPr>
          <p:cNvSpPr txBox="1"/>
          <p:nvPr/>
        </p:nvSpPr>
        <p:spPr>
          <a:xfrm>
            <a:off x="8346141" y="3266590"/>
            <a:ext cx="3425649" cy="1754326"/>
          </a:xfrm>
          <a:prstGeom prst="rect">
            <a:avLst/>
          </a:prstGeom>
          <a:noFill/>
        </p:spPr>
        <p:txBody>
          <a:bodyPr wrap="square">
            <a:spAutoFit/>
          </a:bodyPr>
          <a:lstStyle/>
          <a:p>
            <a:pPr algn="just">
              <a:buNone/>
            </a:pPr>
            <a:r>
              <a:rPr lang="it-IT" b="1" dirty="0"/>
              <a:t>2024 — </a:t>
            </a:r>
            <a:r>
              <a:rPr lang="it-IT" b="1" dirty="0" err="1"/>
              <a:t>Yu</a:t>
            </a:r>
            <a:r>
              <a:rPr lang="it-IT" b="1" dirty="0"/>
              <a:t> et al.</a:t>
            </a:r>
          </a:p>
          <a:p>
            <a:pPr algn="just">
              <a:buNone/>
            </a:pPr>
            <a:r>
              <a:rPr lang="it-IT" b="1" dirty="0" err="1"/>
              <a:t>Genetic</a:t>
            </a:r>
            <a:r>
              <a:rPr lang="it-IT" b="1" dirty="0"/>
              <a:t> </a:t>
            </a:r>
            <a:r>
              <a:rPr lang="it-IT" b="1" dirty="0" err="1"/>
              <a:t>evidence</a:t>
            </a:r>
            <a:r>
              <a:rPr lang="it-IT" b="1" dirty="0"/>
              <a:t> from </a:t>
            </a:r>
            <a:r>
              <a:rPr lang="it-IT" b="1" dirty="0" err="1"/>
              <a:t>Mendelian</a:t>
            </a:r>
            <a:r>
              <a:rPr lang="it-IT" b="1" dirty="0"/>
              <a:t> </a:t>
            </a:r>
            <a:r>
              <a:rPr lang="it-IT" b="1" dirty="0" err="1"/>
              <a:t>randomization</a:t>
            </a:r>
            <a:r>
              <a:rPr lang="it-IT" b="1" dirty="0"/>
              <a:t> supports a </a:t>
            </a:r>
            <a:r>
              <a:rPr lang="it-IT" b="1" dirty="0" err="1"/>
              <a:t>causal</a:t>
            </a:r>
            <a:r>
              <a:rPr lang="it-IT" b="1" dirty="0"/>
              <a:t> link </a:t>
            </a:r>
            <a:r>
              <a:rPr lang="it-IT" b="1" dirty="0" err="1"/>
              <a:t>between</a:t>
            </a:r>
            <a:r>
              <a:rPr lang="it-IT" b="1" dirty="0"/>
              <a:t> </a:t>
            </a:r>
            <a:r>
              <a:rPr lang="it-IT" b="1" dirty="0" err="1"/>
              <a:t>altered</a:t>
            </a:r>
            <a:r>
              <a:rPr lang="it-IT" b="1" dirty="0"/>
              <a:t> </a:t>
            </a:r>
            <a:r>
              <a:rPr lang="it-IT" b="1" dirty="0" err="1"/>
              <a:t>tryptophan</a:t>
            </a:r>
            <a:r>
              <a:rPr lang="it-IT" b="1" dirty="0"/>
              <a:t> </a:t>
            </a:r>
            <a:r>
              <a:rPr lang="it-IT" b="1" dirty="0" err="1"/>
              <a:t>metabolism</a:t>
            </a:r>
            <a:r>
              <a:rPr lang="it-IT" b="1" dirty="0"/>
              <a:t> and IBD </a:t>
            </a:r>
            <a:r>
              <a:rPr lang="it-IT" b="1" dirty="0" err="1"/>
              <a:t>susceptibility</a:t>
            </a:r>
            <a:endParaRPr lang="it-IT" dirty="0"/>
          </a:p>
        </p:txBody>
      </p:sp>
      <p:sp>
        <p:nvSpPr>
          <p:cNvPr id="34" name="CasellaDiTesto 33">
            <a:extLst>
              <a:ext uri="{FF2B5EF4-FFF2-40B4-BE49-F238E27FC236}">
                <a16:creationId xmlns:a16="http://schemas.microsoft.com/office/drawing/2014/main" id="{17F4AA3C-101E-7ADF-5884-C077B9AFC964}"/>
              </a:ext>
            </a:extLst>
          </p:cNvPr>
          <p:cNvSpPr txBox="1"/>
          <p:nvPr/>
        </p:nvSpPr>
        <p:spPr>
          <a:xfrm>
            <a:off x="360243" y="1979768"/>
            <a:ext cx="6854649" cy="400110"/>
          </a:xfrm>
          <a:prstGeom prst="rect">
            <a:avLst/>
          </a:prstGeom>
          <a:noFill/>
        </p:spPr>
        <p:txBody>
          <a:bodyPr wrap="square">
            <a:spAutoFit/>
          </a:bodyPr>
          <a:lstStyle/>
          <a:p>
            <a:r>
              <a:rPr lang="en-US" sz="2000" b="1" dirty="0"/>
              <a:t>Evolution of evidence on tryptophan metabolism in IBD</a:t>
            </a:r>
            <a:endParaRPr lang="it-IT" sz="2000" b="1" dirty="0"/>
          </a:p>
        </p:txBody>
      </p:sp>
      <p:cxnSp>
        <p:nvCxnSpPr>
          <p:cNvPr id="36" name="Connettore diritto 35">
            <a:extLst>
              <a:ext uri="{FF2B5EF4-FFF2-40B4-BE49-F238E27FC236}">
                <a16:creationId xmlns:a16="http://schemas.microsoft.com/office/drawing/2014/main" id="{CC72FB40-2A28-478B-9590-369725513F05}"/>
              </a:ext>
            </a:extLst>
          </p:cNvPr>
          <p:cNvCxnSpPr>
            <a:cxnSpLocks/>
          </p:cNvCxnSpPr>
          <p:nvPr/>
        </p:nvCxnSpPr>
        <p:spPr>
          <a:xfrm>
            <a:off x="-242047" y="2759953"/>
            <a:ext cx="9744643" cy="23588"/>
          </a:xfrm>
          <a:prstGeom prst="line">
            <a:avLst/>
          </a:prstGeom>
          <a:ln w="28575">
            <a:solidFill>
              <a:srgbClr val="FF6F69"/>
            </a:solidFill>
          </a:ln>
        </p:spPr>
        <p:style>
          <a:lnRef idx="2">
            <a:schemeClr val="accent1"/>
          </a:lnRef>
          <a:fillRef idx="0">
            <a:schemeClr val="accent1"/>
          </a:fillRef>
          <a:effectRef idx="1">
            <a:schemeClr val="accent1"/>
          </a:effectRef>
          <a:fontRef idx="minor">
            <a:schemeClr val="tx1"/>
          </a:fontRef>
        </p:style>
      </p:cxnSp>
      <p:sp>
        <p:nvSpPr>
          <p:cNvPr id="37" name="Rettangolo con angoli arrotondati 36">
            <a:extLst>
              <a:ext uri="{FF2B5EF4-FFF2-40B4-BE49-F238E27FC236}">
                <a16:creationId xmlns:a16="http://schemas.microsoft.com/office/drawing/2014/main" id="{559DE6C1-540B-EDF7-B2BF-D73276D4BAC8}"/>
              </a:ext>
            </a:extLst>
          </p:cNvPr>
          <p:cNvSpPr/>
          <p:nvPr/>
        </p:nvSpPr>
        <p:spPr>
          <a:xfrm>
            <a:off x="5806888" y="2472715"/>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5</a:t>
            </a:r>
          </a:p>
        </p:txBody>
      </p:sp>
      <p:sp>
        <p:nvSpPr>
          <p:cNvPr id="38" name="Rettangolo con angoli arrotondati 37">
            <a:extLst>
              <a:ext uri="{FF2B5EF4-FFF2-40B4-BE49-F238E27FC236}">
                <a16:creationId xmlns:a16="http://schemas.microsoft.com/office/drawing/2014/main" id="{AB57C640-567B-59C2-1A56-0C9E921145DB}"/>
              </a:ext>
            </a:extLst>
          </p:cNvPr>
          <p:cNvSpPr/>
          <p:nvPr/>
        </p:nvSpPr>
        <p:spPr>
          <a:xfrm>
            <a:off x="9495875" y="2458376"/>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6</a:t>
            </a:r>
          </a:p>
        </p:txBody>
      </p:sp>
      <p:sp>
        <p:nvSpPr>
          <p:cNvPr id="41" name="CasellaDiTesto 40">
            <a:extLst>
              <a:ext uri="{FF2B5EF4-FFF2-40B4-BE49-F238E27FC236}">
                <a16:creationId xmlns:a16="http://schemas.microsoft.com/office/drawing/2014/main" id="{10425629-39E5-3EE3-4441-BCA87CEBFF59}"/>
              </a:ext>
            </a:extLst>
          </p:cNvPr>
          <p:cNvSpPr txBox="1"/>
          <p:nvPr/>
        </p:nvSpPr>
        <p:spPr>
          <a:xfrm>
            <a:off x="-11598973" y="3280380"/>
            <a:ext cx="3672196" cy="2062103"/>
          </a:xfrm>
          <a:prstGeom prst="rect">
            <a:avLst/>
          </a:prstGeom>
          <a:noFill/>
        </p:spPr>
        <p:txBody>
          <a:bodyPr wrap="square">
            <a:spAutoFit/>
          </a:bodyPr>
          <a:lstStyle/>
          <a:p>
            <a:pPr algn="just">
              <a:buNone/>
            </a:pPr>
            <a:r>
              <a:rPr lang="en-US" sz="2000" b="1" dirty="0"/>
              <a:t>2009 — Ghia et al.</a:t>
            </a:r>
          </a:p>
          <a:p>
            <a:pPr algn="just">
              <a:buNone/>
            </a:pPr>
            <a:r>
              <a:rPr lang="en-US" b="1" dirty="0"/>
              <a:t>Serotonin has been shown to play a key role in the pathogenesis of experimental colitis, directly promoting intestinal inflammation through immune activation mechanisms</a:t>
            </a:r>
            <a:endParaRPr lang="en-US" dirty="0"/>
          </a:p>
        </p:txBody>
      </p:sp>
      <p:sp>
        <p:nvSpPr>
          <p:cNvPr id="42" name="CasellaDiTesto 41">
            <a:extLst>
              <a:ext uri="{FF2B5EF4-FFF2-40B4-BE49-F238E27FC236}">
                <a16:creationId xmlns:a16="http://schemas.microsoft.com/office/drawing/2014/main" id="{89D51FC5-DC84-8ED6-82DE-51B1728C2CFC}"/>
              </a:ext>
            </a:extLst>
          </p:cNvPr>
          <p:cNvSpPr txBox="1"/>
          <p:nvPr/>
        </p:nvSpPr>
        <p:spPr>
          <a:xfrm>
            <a:off x="-7646938" y="3280380"/>
            <a:ext cx="3672196" cy="2031325"/>
          </a:xfrm>
          <a:prstGeom prst="rect">
            <a:avLst/>
          </a:prstGeom>
          <a:noFill/>
        </p:spPr>
        <p:txBody>
          <a:bodyPr wrap="square">
            <a:spAutoFit/>
          </a:bodyPr>
          <a:lstStyle/>
          <a:p>
            <a:pPr algn="just">
              <a:buNone/>
            </a:pPr>
            <a:r>
              <a:rPr lang="it-IT" b="1" dirty="0"/>
              <a:t>2011 — </a:t>
            </a:r>
            <a:r>
              <a:rPr lang="it-IT" b="1" dirty="0" err="1"/>
              <a:t>Haub</a:t>
            </a:r>
            <a:r>
              <a:rPr lang="it-IT" b="1" dirty="0"/>
              <a:t> et al.</a:t>
            </a:r>
          </a:p>
          <a:p>
            <a:pPr algn="just">
              <a:buNone/>
            </a:pPr>
            <a:r>
              <a:rPr lang="it-IT" b="1" dirty="0"/>
              <a:t>Disruption of the </a:t>
            </a:r>
            <a:r>
              <a:rPr lang="it-IT" b="1" dirty="0" err="1"/>
              <a:t>serotonin</a:t>
            </a:r>
            <a:r>
              <a:rPr lang="it-IT" b="1" dirty="0"/>
              <a:t> </a:t>
            </a:r>
            <a:r>
              <a:rPr lang="it-IT" b="1" dirty="0" err="1"/>
              <a:t>transporter</a:t>
            </a:r>
            <a:r>
              <a:rPr lang="it-IT" b="1" dirty="0"/>
              <a:t> (SERT) </a:t>
            </a:r>
            <a:r>
              <a:rPr lang="it-IT" b="1" dirty="0" err="1"/>
              <a:t>induces</a:t>
            </a:r>
            <a:r>
              <a:rPr lang="it-IT" b="1" dirty="0"/>
              <a:t> </a:t>
            </a:r>
            <a:r>
              <a:rPr lang="it-IT" b="1" dirty="0" err="1"/>
              <a:t>colitis</a:t>
            </a:r>
            <a:r>
              <a:rPr lang="it-IT" b="1" dirty="0"/>
              <a:t>, </a:t>
            </a:r>
            <a:r>
              <a:rPr lang="it-IT" b="1" dirty="0" err="1"/>
              <a:t>highlighting</a:t>
            </a:r>
            <a:r>
              <a:rPr lang="it-IT" b="1" dirty="0"/>
              <a:t> the </a:t>
            </a:r>
            <a:r>
              <a:rPr lang="it-IT" b="1" dirty="0" err="1"/>
              <a:t>role</a:t>
            </a:r>
            <a:r>
              <a:rPr lang="it-IT" b="1" dirty="0"/>
              <a:t> of </a:t>
            </a:r>
            <a:r>
              <a:rPr lang="it-IT" b="1" dirty="0" err="1"/>
              <a:t>serotonin</a:t>
            </a:r>
            <a:r>
              <a:rPr lang="it-IT" b="1" dirty="0"/>
              <a:t> </a:t>
            </a:r>
            <a:r>
              <a:rPr lang="it-IT" b="1" dirty="0" err="1"/>
              <a:t>signaling</a:t>
            </a:r>
            <a:r>
              <a:rPr lang="it-IT" b="1" dirty="0"/>
              <a:t> in </a:t>
            </a:r>
            <a:r>
              <a:rPr lang="it-IT" b="1" dirty="0" err="1"/>
              <a:t>maintaining</a:t>
            </a:r>
            <a:r>
              <a:rPr lang="it-IT" b="1" dirty="0"/>
              <a:t> immune balance and </a:t>
            </a:r>
            <a:r>
              <a:rPr lang="it-IT" b="1" dirty="0" err="1"/>
              <a:t>gut</a:t>
            </a:r>
            <a:r>
              <a:rPr lang="it-IT" b="1" dirty="0"/>
              <a:t> microbiota </a:t>
            </a:r>
            <a:r>
              <a:rPr lang="it-IT" b="1" dirty="0" err="1"/>
              <a:t>homeostasis</a:t>
            </a:r>
            <a:endParaRPr lang="it-IT" dirty="0"/>
          </a:p>
        </p:txBody>
      </p:sp>
      <p:sp>
        <p:nvSpPr>
          <p:cNvPr id="43" name="CasellaDiTesto 42">
            <a:extLst>
              <a:ext uri="{FF2B5EF4-FFF2-40B4-BE49-F238E27FC236}">
                <a16:creationId xmlns:a16="http://schemas.microsoft.com/office/drawing/2014/main" id="{7615E1FD-E774-5DD5-E193-F57CA96EB878}"/>
              </a:ext>
            </a:extLst>
          </p:cNvPr>
          <p:cNvSpPr txBox="1"/>
          <p:nvPr/>
        </p:nvSpPr>
        <p:spPr>
          <a:xfrm>
            <a:off x="-3694903" y="3266933"/>
            <a:ext cx="3672196" cy="1754326"/>
          </a:xfrm>
          <a:prstGeom prst="rect">
            <a:avLst/>
          </a:prstGeom>
          <a:noFill/>
        </p:spPr>
        <p:txBody>
          <a:bodyPr wrap="square">
            <a:spAutoFit/>
          </a:bodyPr>
          <a:lstStyle/>
          <a:p>
            <a:pPr algn="just"/>
            <a:r>
              <a:rPr lang="it-IT" b="1" dirty="0"/>
              <a:t>2014 — Nikolaus et al.</a:t>
            </a:r>
            <a:endParaRPr lang="en-US" b="1" dirty="0"/>
          </a:p>
          <a:p>
            <a:pPr algn="just"/>
            <a:r>
              <a:rPr lang="en-US" b="1" dirty="0"/>
              <a:t>Reduced TRP and increased KYN levels are observed in IBD patients compared to controls, suggesting activation of the kynurenine pathway</a:t>
            </a:r>
            <a:endParaRPr lang="it-IT" b="1" dirty="0"/>
          </a:p>
        </p:txBody>
      </p:sp>
      <p:sp>
        <p:nvSpPr>
          <p:cNvPr id="44" name="Rettangolo con angoli arrotondati 43">
            <a:extLst>
              <a:ext uri="{FF2B5EF4-FFF2-40B4-BE49-F238E27FC236}">
                <a16:creationId xmlns:a16="http://schemas.microsoft.com/office/drawing/2014/main" id="{66B75A46-B9B0-6BB3-C42A-DCA8D4DD0A4A}"/>
              </a:ext>
            </a:extLst>
          </p:cNvPr>
          <p:cNvSpPr/>
          <p:nvPr/>
        </p:nvSpPr>
        <p:spPr>
          <a:xfrm>
            <a:off x="-10341098" y="2462312"/>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1</a:t>
            </a:r>
          </a:p>
        </p:txBody>
      </p:sp>
      <p:cxnSp>
        <p:nvCxnSpPr>
          <p:cNvPr id="45" name="Connettore diritto 44">
            <a:extLst>
              <a:ext uri="{FF2B5EF4-FFF2-40B4-BE49-F238E27FC236}">
                <a16:creationId xmlns:a16="http://schemas.microsoft.com/office/drawing/2014/main" id="{B3D77826-9868-C0CD-B418-1B8B61A149DB}"/>
              </a:ext>
            </a:extLst>
          </p:cNvPr>
          <p:cNvCxnSpPr>
            <a:stCxn id="44" idx="3"/>
          </p:cNvCxnSpPr>
          <p:nvPr/>
        </p:nvCxnSpPr>
        <p:spPr>
          <a:xfrm>
            <a:off x="-9762875" y="2745657"/>
            <a:ext cx="9995659" cy="13791"/>
          </a:xfrm>
          <a:prstGeom prst="line">
            <a:avLst/>
          </a:prstGeom>
          <a:ln w="28575">
            <a:solidFill>
              <a:srgbClr val="FF6F69"/>
            </a:solidFill>
          </a:ln>
        </p:spPr>
        <p:style>
          <a:lnRef idx="2">
            <a:schemeClr val="accent1"/>
          </a:lnRef>
          <a:fillRef idx="0">
            <a:schemeClr val="accent1"/>
          </a:fillRef>
          <a:effectRef idx="1">
            <a:schemeClr val="accent1"/>
          </a:effectRef>
          <a:fontRef idx="minor">
            <a:schemeClr val="tx1"/>
          </a:fontRef>
        </p:style>
      </p:cxnSp>
      <p:sp>
        <p:nvSpPr>
          <p:cNvPr id="46" name="Rettangolo con angoli arrotondati 45">
            <a:extLst>
              <a:ext uri="{FF2B5EF4-FFF2-40B4-BE49-F238E27FC236}">
                <a16:creationId xmlns:a16="http://schemas.microsoft.com/office/drawing/2014/main" id="{908C03A3-7AC5-49EB-758D-31F633AD8C64}"/>
              </a:ext>
            </a:extLst>
          </p:cNvPr>
          <p:cNvSpPr/>
          <p:nvPr/>
        </p:nvSpPr>
        <p:spPr>
          <a:xfrm>
            <a:off x="-6152328" y="2534737"/>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2</a:t>
            </a:r>
          </a:p>
        </p:txBody>
      </p:sp>
      <p:sp>
        <p:nvSpPr>
          <p:cNvPr id="47" name="Rettangolo con angoli arrotondati 46">
            <a:extLst>
              <a:ext uri="{FF2B5EF4-FFF2-40B4-BE49-F238E27FC236}">
                <a16:creationId xmlns:a16="http://schemas.microsoft.com/office/drawing/2014/main" id="{6200BC3C-288E-CAD0-517A-C63CCDC5A0E6}"/>
              </a:ext>
            </a:extLst>
          </p:cNvPr>
          <p:cNvSpPr/>
          <p:nvPr/>
        </p:nvSpPr>
        <p:spPr>
          <a:xfrm>
            <a:off x="-2463341" y="2476103"/>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3</a:t>
            </a:r>
          </a:p>
        </p:txBody>
      </p:sp>
      <p:sp>
        <p:nvSpPr>
          <p:cNvPr id="48" name="Rettangolo con angoli arrotondati 47">
            <a:extLst>
              <a:ext uri="{FF2B5EF4-FFF2-40B4-BE49-F238E27FC236}">
                <a16:creationId xmlns:a16="http://schemas.microsoft.com/office/drawing/2014/main" id="{54275D32-ABE1-5456-A52E-10B947CD52C0}"/>
              </a:ext>
            </a:extLst>
          </p:cNvPr>
          <p:cNvSpPr/>
          <p:nvPr/>
        </p:nvSpPr>
        <p:spPr>
          <a:xfrm>
            <a:off x="1618118" y="2458376"/>
            <a:ext cx="578223" cy="566690"/>
          </a:xfrm>
          <a:prstGeom prst="roundRect">
            <a:avLst/>
          </a:prstGeom>
          <a:solidFill>
            <a:srgbClr val="FF6F69"/>
          </a:solidFill>
          <a:ln>
            <a:solidFill>
              <a:srgbClr val="FF6F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4</a:t>
            </a:r>
          </a:p>
        </p:txBody>
      </p:sp>
      <p:pic>
        <p:nvPicPr>
          <p:cNvPr id="49" name="Immagine 48">
            <a:extLst>
              <a:ext uri="{FF2B5EF4-FFF2-40B4-BE49-F238E27FC236}">
                <a16:creationId xmlns:a16="http://schemas.microsoft.com/office/drawing/2014/main" id="{17070CDE-FC45-D97F-FAD1-B6D60A2D1DC2}"/>
              </a:ext>
            </a:extLst>
          </p:cNvPr>
          <p:cNvPicPr>
            <a:picLocks noChangeAspect="1"/>
          </p:cNvPicPr>
          <p:nvPr/>
        </p:nvPicPr>
        <p:blipFill>
          <a:blip r:embed="rId3"/>
          <a:srcRect b="83683"/>
          <a:stretch>
            <a:fillRect/>
          </a:stretch>
        </p:blipFill>
        <p:spPr>
          <a:xfrm>
            <a:off x="210671" y="873515"/>
            <a:ext cx="5230821" cy="999726"/>
          </a:xfrm>
          <a:prstGeom prst="rect">
            <a:avLst/>
          </a:prstGeom>
        </p:spPr>
      </p:pic>
    </p:spTree>
    <p:extLst>
      <p:ext uri="{BB962C8B-B14F-4D97-AF65-F5344CB8AC3E}">
        <p14:creationId xmlns:p14="http://schemas.microsoft.com/office/powerpoint/2010/main" val="1077175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41615F6F-6BC7-0555-65C0-B8A7E093B067}"/>
              </a:ext>
            </a:extLst>
          </p:cNvPr>
          <p:cNvSpPr txBox="1"/>
          <p:nvPr/>
        </p:nvSpPr>
        <p:spPr>
          <a:xfrm>
            <a:off x="1592914" y="2967335"/>
            <a:ext cx="9687485" cy="461665"/>
          </a:xfrm>
          <a:prstGeom prst="rect">
            <a:avLst/>
          </a:prstGeom>
          <a:noFill/>
        </p:spPr>
        <p:txBody>
          <a:bodyPr wrap="square">
            <a:spAutoFit/>
          </a:bodyPr>
          <a:lstStyle/>
          <a:p>
            <a:r>
              <a:rPr lang="en-US" sz="2400" b="1" dirty="0"/>
              <a:t>To evaluate TRP-related metabolites as potential biomarkers in IBD</a:t>
            </a:r>
            <a:endParaRPr lang="it-IT" sz="2400" b="1" dirty="0"/>
          </a:p>
        </p:txBody>
      </p:sp>
      <p:pic>
        <p:nvPicPr>
          <p:cNvPr id="10" name="Immagine 9">
            <a:extLst>
              <a:ext uri="{FF2B5EF4-FFF2-40B4-BE49-F238E27FC236}">
                <a16:creationId xmlns:a16="http://schemas.microsoft.com/office/drawing/2014/main" id="{09390576-1422-F99F-21CF-423AB3A90AEF}"/>
              </a:ext>
            </a:extLst>
          </p:cNvPr>
          <p:cNvPicPr>
            <a:picLocks noChangeAspect="1"/>
          </p:cNvPicPr>
          <p:nvPr/>
        </p:nvPicPr>
        <p:blipFill>
          <a:blip r:embed="rId3"/>
          <a:srcRect t="14754" r="67645" b="69005"/>
          <a:stretch>
            <a:fillRect/>
          </a:stretch>
        </p:blipFill>
        <p:spPr>
          <a:xfrm>
            <a:off x="297736" y="1062318"/>
            <a:ext cx="1692430" cy="995082"/>
          </a:xfrm>
          <a:prstGeom prst="rect">
            <a:avLst/>
          </a:prstGeom>
        </p:spPr>
      </p:pic>
      <p:sp>
        <p:nvSpPr>
          <p:cNvPr id="11" name="CasellaDiTesto 10">
            <a:extLst>
              <a:ext uri="{FF2B5EF4-FFF2-40B4-BE49-F238E27FC236}">
                <a16:creationId xmlns:a16="http://schemas.microsoft.com/office/drawing/2014/main" id="{6C82546B-F574-EC49-EEF0-396273FE0992}"/>
              </a:ext>
            </a:extLst>
          </p:cNvPr>
          <p:cNvSpPr txBox="1"/>
          <p:nvPr/>
        </p:nvSpPr>
        <p:spPr>
          <a:xfrm>
            <a:off x="3716426" y="4180607"/>
            <a:ext cx="6585142" cy="307777"/>
          </a:xfrm>
          <a:prstGeom prst="rect">
            <a:avLst/>
          </a:prstGeom>
          <a:noFill/>
        </p:spPr>
        <p:txBody>
          <a:bodyPr wrap="square">
            <a:spAutoFit/>
          </a:bodyPr>
          <a:lstStyle/>
          <a:p>
            <a:pPr>
              <a:buNone/>
            </a:pPr>
            <a:r>
              <a:rPr lang="en-US" sz="1400" b="1" dirty="0"/>
              <a:t>Current Research Gaps Limit Clinical Translation of TRP Biomarkers</a:t>
            </a:r>
          </a:p>
        </p:txBody>
      </p:sp>
      <p:pic>
        <p:nvPicPr>
          <p:cNvPr id="23" name="Immagine 22">
            <a:extLst>
              <a:ext uri="{FF2B5EF4-FFF2-40B4-BE49-F238E27FC236}">
                <a16:creationId xmlns:a16="http://schemas.microsoft.com/office/drawing/2014/main" id="{CF2E2BEE-79CF-491F-5925-CD54DD419C64}"/>
              </a:ext>
            </a:extLst>
          </p:cNvPr>
          <p:cNvPicPr>
            <a:picLocks noChangeAspect="1"/>
          </p:cNvPicPr>
          <p:nvPr/>
        </p:nvPicPr>
        <p:blipFill>
          <a:blip r:embed="rId4"/>
          <a:stretch>
            <a:fillRect/>
          </a:stretch>
        </p:blipFill>
        <p:spPr>
          <a:xfrm>
            <a:off x="4182035" y="4683959"/>
            <a:ext cx="4509245" cy="1805136"/>
          </a:xfrm>
          <a:prstGeom prst="rect">
            <a:avLst/>
          </a:prstGeom>
        </p:spPr>
      </p:pic>
    </p:spTree>
    <p:extLst>
      <p:ext uri="{BB962C8B-B14F-4D97-AF65-F5344CB8AC3E}">
        <p14:creationId xmlns:p14="http://schemas.microsoft.com/office/powerpoint/2010/main" val="20260333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ttangolo 29">
            <a:extLst>
              <a:ext uri="{FF2B5EF4-FFF2-40B4-BE49-F238E27FC236}">
                <a16:creationId xmlns:a16="http://schemas.microsoft.com/office/drawing/2014/main" id="{8CE76046-B919-3808-0A9E-2ECCCC0FE343}"/>
              </a:ext>
            </a:extLst>
          </p:cNvPr>
          <p:cNvSpPr/>
          <p:nvPr/>
        </p:nvSpPr>
        <p:spPr>
          <a:xfrm>
            <a:off x="8641976" y="2654096"/>
            <a:ext cx="3244452" cy="3734107"/>
          </a:xfrm>
          <a:prstGeom prst="rect">
            <a:avLst/>
          </a:prstGeom>
          <a:solidFill>
            <a:srgbClr val="FEFEFD"/>
          </a:solidFill>
          <a:ln>
            <a:solidFill>
              <a:srgbClr val="FEFEF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Rettangolo 25">
            <a:extLst>
              <a:ext uri="{FF2B5EF4-FFF2-40B4-BE49-F238E27FC236}">
                <a16:creationId xmlns:a16="http://schemas.microsoft.com/office/drawing/2014/main" id="{B8A1F41C-F515-DE81-710A-82FF6DD1E337}"/>
              </a:ext>
            </a:extLst>
          </p:cNvPr>
          <p:cNvSpPr/>
          <p:nvPr/>
        </p:nvSpPr>
        <p:spPr>
          <a:xfrm>
            <a:off x="4473773" y="2654096"/>
            <a:ext cx="3244452" cy="3734107"/>
          </a:xfrm>
          <a:prstGeom prst="rect">
            <a:avLst/>
          </a:prstGeom>
          <a:solidFill>
            <a:srgbClr val="FEFEFD"/>
          </a:solidFill>
          <a:ln>
            <a:solidFill>
              <a:srgbClr val="FEFEF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a:extLst>
              <a:ext uri="{FF2B5EF4-FFF2-40B4-BE49-F238E27FC236}">
                <a16:creationId xmlns:a16="http://schemas.microsoft.com/office/drawing/2014/main" id="{534FC1D6-3AE6-31C6-2158-9EFC5B72C549}"/>
              </a:ext>
            </a:extLst>
          </p:cNvPr>
          <p:cNvSpPr/>
          <p:nvPr/>
        </p:nvSpPr>
        <p:spPr>
          <a:xfrm>
            <a:off x="305572" y="2654096"/>
            <a:ext cx="3244452" cy="3734107"/>
          </a:xfrm>
          <a:prstGeom prst="rect">
            <a:avLst/>
          </a:prstGeom>
          <a:solidFill>
            <a:srgbClr val="FEFEFD"/>
          </a:solidFill>
          <a:ln>
            <a:solidFill>
              <a:srgbClr val="FEFEF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a:extLst>
              <a:ext uri="{FF2B5EF4-FFF2-40B4-BE49-F238E27FC236}">
                <a16:creationId xmlns:a16="http://schemas.microsoft.com/office/drawing/2014/main" id="{7E25D913-9828-E480-F5E5-D401AC93ED46}"/>
              </a:ext>
            </a:extLst>
          </p:cNvPr>
          <p:cNvPicPr>
            <a:picLocks noChangeAspect="1"/>
          </p:cNvPicPr>
          <p:nvPr/>
        </p:nvPicPr>
        <p:blipFill>
          <a:blip r:embed="rId3"/>
          <a:srcRect l="36597" t="21367" r="30534" b="27617"/>
          <a:stretch>
            <a:fillRect/>
          </a:stretch>
        </p:blipFill>
        <p:spPr>
          <a:xfrm>
            <a:off x="4746208" y="3075840"/>
            <a:ext cx="2452121" cy="2537319"/>
          </a:xfrm>
          <a:prstGeom prst="rect">
            <a:avLst/>
          </a:prstGeom>
        </p:spPr>
      </p:pic>
      <p:pic>
        <p:nvPicPr>
          <p:cNvPr id="21" name="Immagine 20">
            <a:extLst>
              <a:ext uri="{FF2B5EF4-FFF2-40B4-BE49-F238E27FC236}">
                <a16:creationId xmlns:a16="http://schemas.microsoft.com/office/drawing/2014/main" id="{80F10ABE-196B-F240-FEB1-CC6DF66EF299}"/>
              </a:ext>
            </a:extLst>
          </p:cNvPr>
          <p:cNvPicPr>
            <a:picLocks noChangeAspect="1"/>
          </p:cNvPicPr>
          <p:nvPr/>
        </p:nvPicPr>
        <p:blipFill>
          <a:blip r:embed="rId3"/>
          <a:srcRect l="4215" t="21012" r="64783" b="25497"/>
          <a:stretch>
            <a:fillRect/>
          </a:stretch>
        </p:blipFill>
        <p:spPr>
          <a:xfrm>
            <a:off x="771349" y="3277823"/>
            <a:ext cx="2312895" cy="2660430"/>
          </a:xfrm>
          <a:prstGeom prst="rect">
            <a:avLst/>
          </a:prstGeom>
        </p:spPr>
      </p:pic>
      <p:pic>
        <p:nvPicPr>
          <p:cNvPr id="22" name="Immagine 21">
            <a:extLst>
              <a:ext uri="{FF2B5EF4-FFF2-40B4-BE49-F238E27FC236}">
                <a16:creationId xmlns:a16="http://schemas.microsoft.com/office/drawing/2014/main" id="{059680B2-A16A-A2EB-4EBC-766E1BEAE039}"/>
              </a:ext>
            </a:extLst>
          </p:cNvPr>
          <p:cNvPicPr>
            <a:picLocks noChangeAspect="1"/>
          </p:cNvPicPr>
          <p:nvPr/>
        </p:nvPicPr>
        <p:blipFill>
          <a:blip r:embed="rId3"/>
          <a:srcRect l="71209" t="22003" r="1934" b="34438"/>
          <a:stretch>
            <a:fillRect/>
          </a:stretch>
        </p:blipFill>
        <p:spPr>
          <a:xfrm>
            <a:off x="9259688" y="3771772"/>
            <a:ext cx="2003610" cy="2166481"/>
          </a:xfrm>
          <a:prstGeom prst="rect">
            <a:avLst/>
          </a:prstGeom>
        </p:spPr>
      </p:pic>
      <p:grpSp>
        <p:nvGrpSpPr>
          <p:cNvPr id="29" name="Gruppo 28">
            <a:extLst>
              <a:ext uri="{FF2B5EF4-FFF2-40B4-BE49-F238E27FC236}">
                <a16:creationId xmlns:a16="http://schemas.microsoft.com/office/drawing/2014/main" id="{5B5C1883-3852-F466-7266-9EB775A048C4}"/>
              </a:ext>
            </a:extLst>
          </p:cNvPr>
          <p:cNvGrpSpPr/>
          <p:nvPr/>
        </p:nvGrpSpPr>
        <p:grpSpPr>
          <a:xfrm>
            <a:off x="4701986" y="5555723"/>
            <a:ext cx="3016239" cy="765061"/>
            <a:chOff x="814067" y="3277837"/>
            <a:chExt cx="9231076" cy="2215431"/>
          </a:xfrm>
        </p:grpSpPr>
        <p:pic>
          <p:nvPicPr>
            <p:cNvPr id="27" name="Immagine 26">
              <a:extLst>
                <a:ext uri="{FF2B5EF4-FFF2-40B4-BE49-F238E27FC236}">
                  <a16:creationId xmlns:a16="http://schemas.microsoft.com/office/drawing/2014/main" id="{3B5FD872-A164-06BA-D8EB-F99813E56E7F}"/>
                </a:ext>
              </a:extLst>
            </p:cNvPr>
            <p:cNvPicPr>
              <a:picLocks noChangeAspect="1"/>
            </p:cNvPicPr>
            <p:nvPr/>
          </p:nvPicPr>
          <p:blipFill>
            <a:blip r:embed="rId3"/>
            <a:srcRect l="9144" t="77156" r="41648" b="4841"/>
            <a:stretch>
              <a:fillRect/>
            </a:stretch>
          </p:blipFill>
          <p:spPr>
            <a:xfrm>
              <a:off x="814067" y="3277837"/>
              <a:ext cx="9082871" cy="2215431"/>
            </a:xfrm>
            <a:prstGeom prst="rect">
              <a:avLst/>
            </a:prstGeom>
          </p:spPr>
        </p:pic>
        <p:pic>
          <p:nvPicPr>
            <p:cNvPr id="28" name="Immagine 27">
              <a:extLst>
                <a:ext uri="{FF2B5EF4-FFF2-40B4-BE49-F238E27FC236}">
                  <a16:creationId xmlns:a16="http://schemas.microsoft.com/office/drawing/2014/main" id="{EAB351DD-8AD2-0F5D-F6B3-8B608CC5B073}"/>
                </a:ext>
              </a:extLst>
            </p:cNvPr>
            <p:cNvPicPr>
              <a:picLocks noChangeAspect="1"/>
            </p:cNvPicPr>
            <p:nvPr/>
          </p:nvPicPr>
          <p:blipFill>
            <a:blip r:embed="rId3"/>
            <a:srcRect l="44761" t="94572" r="41648" b="3231"/>
            <a:stretch>
              <a:fillRect/>
            </a:stretch>
          </p:blipFill>
          <p:spPr>
            <a:xfrm>
              <a:off x="7570020" y="5186789"/>
              <a:ext cx="2475123" cy="266695"/>
            </a:xfrm>
            <a:prstGeom prst="rect">
              <a:avLst/>
            </a:prstGeom>
          </p:spPr>
        </p:pic>
      </p:grpSp>
      <p:sp>
        <p:nvSpPr>
          <p:cNvPr id="31" name="Rettangolo 30">
            <a:extLst>
              <a:ext uri="{FF2B5EF4-FFF2-40B4-BE49-F238E27FC236}">
                <a16:creationId xmlns:a16="http://schemas.microsoft.com/office/drawing/2014/main" id="{4C17153F-B73E-498E-0BCF-AF6F66868C5A}"/>
              </a:ext>
            </a:extLst>
          </p:cNvPr>
          <p:cNvSpPr/>
          <p:nvPr/>
        </p:nvSpPr>
        <p:spPr>
          <a:xfrm>
            <a:off x="305572" y="2617541"/>
            <a:ext cx="3244450" cy="394140"/>
          </a:xfrm>
          <a:prstGeom prst="rect">
            <a:avLst/>
          </a:prstGeom>
          <a:solidFill>
            <a:srgbClr val="FF0000"/>
          </a:solidFill>
          <a:ln>
            <a:solidFill>
              <a:srgbClr val="FF0000"/>
            </a:solid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t>Patient recruitment and clinical assessment</a:t>
            </a:r>
            <a:endParaRPr lang="it-IT" sz="1200" dirty="0"/>
          </a:p>
        </p:txBody>
      </p:sp>
      <p:sp>
        <p:nvSpPr>
          <p:cNvPr id="32" name="Rettangolo 31">
            <a:extLst>
              <a:ext uri="{FF2B5EF4-FFF2-40B4-BE49-F238E27FC236}">
                <a16:creationId xmlns:a16="http://schemas.microsoft.com/office/drawing/2014/main" id="{D7A93681-4333-2DFB-1658-2958C81F01AC}"/>
              </a:ext>
            </a:extLst>
          </p:cNvPr>
          <p:cNvSpPr/>
          <p:nvPr/>
        </p:nvSpPr>
        <p:spPr>
          <a:xfrm>
            <a:off x="4476483" y="2661175"/>
            <a:ext cx="3244450" cy="394140"/>
          </a:xfrm>
          <a:prstGeom prst="rect">
            <a:avLst/>
          </a:prstGeom>
          <a:solidFill>
            <a:srgbClr val="FF0000"/>
          </a:solidFill>
          <a:ln>
            <a:solidFill>
              <a:srgbClr val="FF0000"/>
            </a:solid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t>Sample collection and metabolomic analysis</a:t>
            </a:r>
            <a:endParaRPr lang="it-IT" sz="1200" dirty="0"/>
          </a:p>
        </p:txBody>
      </p:sp>
      <p:sp>
        <p:nvSpPr>
          <p:cNvPr id="33" name="Rettangolo 32">
            <a:extLst>
              <a:ext uri="{FF2B5EF4-FFF2-40B4-BE49-F238E27FC236}">
                <a16:creationId xmlns:a16="http://schemas.microsoft.com/office/drawing/2014/main" id="{A9E63C8E-A2C9-0920-2140-E5C948CD2031}"/>
              </a:ext>
            </a:extLst>
          </p:cNvPr>
          <p:cNvSpPr/>
          <p:nvPr/>
        </p:nvSpPr>
        <p:spPr>
          <a:xfrm>
            <a:off x="8639268" y="2617541"/>
            <a:ext cx="3244450" cy="394140"/>
          </a:xfrm>
          <a:prstGeom prst="rect">
            <a:avLst/>
          </a:prstGeom>
          <a:solidFill>
            <a:srgbClr val="FF0000"/>
          </a:solidFill>
          <a:ln>
            <a:solidFill>
              <a:srgbClr val="FF0000"/>
            </a:solid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t>Statistical analysis and biomarker evaluation</a:t>
            </a:r>
            <a:endParaRPr lang="it-IT" sz="1200" dirty="0"/>
          </a:p>
        </p:txBody>
      </p:sp>
      <p:pic>
        <p:nvPicPr>
          <p:cNvPr id="34" name="Immagine 33">
            <a:extLst>
              <a:ext uri="{FF2B5EF4-FFF2-40B4-BE49-F238E27FC236}">
                <a16:creationId xmlns:a16="http://schemas.microsoft.com/office/drawing/2014/main" id="{3323F59E-DDCB-7373-BF12-C5287F057EA3}"/>
              </a:ext>
            </a:extLst>
          </p:cNvPr>
          <p:cNvPicPr>
            <a:picLocks noChangeAspect="1"/>
          </p:cNvPicPr>
          <p:nvPr/>
        </p:nvPicPr>
        <p:blipFill>
          <a:blip r:embed="rId4"/>
          <a:srcRect t="31645" b="53821"/>
          <a:stretch>
            <a:fillRect/>
          </a:stretch>
        </p:blipFill>
        <p:spPr>
          <a:xfrm>
            <a:off x="172611" y="1168932"/>
            <a:ext cx="5230821" cy="890455"/>
          </a:xfrm>
          <a:prstGeom prst="rect">
            <a:avLst/>
          </a:prstGeom>
        </p:spPr>
      </p:pic>
    </p:spTree>
    <p:extLst>
      <p:ext uri="{BB962C8B-B14F-4D97-AF65-F5344CB8AC3E}">
        <p14:creationId xmlns:p14="http://schemas.microsoft.com/office/powerpoint/2010/main" val="2282626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617A86-D9B6-4522-B564-76D15895C5B8}"/>
</file>

<file path=customXml/itemProps2.xml><?xml version="1.0" encoding="utf-8"?>
<ds:datastoreItem xmlns:ds="http://schemas.openxmlformats.org/officeDocument/2006/customXml" ds:itemID="{CF76175B-B823-4942-9C32-269F00B9EC09}">
  <ds:schemaRefs>
    <ds:schemaRef ds:uri="http://purl.org/dc/dcmitype/"/>
    <ds:schemaRef ds:uri="http://schemas.microsoft.com/office/infopath/2007/PartnerControls"/>
    <ds:schemaRef ds:uri="f70c1c7b-6bd2-4b23-9196-49f108f9542b"/>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b934695d-6d59-47cb-9bc6-ef2744814942"/>
    <ds:schemaRef ds:uri="http://schemas.microsoft.com/office/2006/metadata/properties"/>
  </ds:schemaRefs>
</ds:datastoreItem>
</file>

<file path=customXml/itemProps3.xml><?xml version="1.0" encoding="utf-8"?>
<ds:datastoreItem xmlns:ds="http://schemas.openxmlformats.org/officeDocument/2006/customXml" ds:itemID="{C2A5F276-347A-4CE9-9759-263CDFEA0A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1604</Words>
  <Application>Microsoft Office PowerPoint</Application>
  <PresentationFormat>Widescreen</PresentationFormat>
  <Paragraphs>200</Paragraphs>
  <Slides>18</Slides>
  <Notes>15</Notes>
  <HiddenSlides>0</HiddenSlides>
  <MMClips>0</MMClips>
  <ScaleCrop>false</ScaleCrop>
  <HeadingPairs>
    <vt:vector size="8" baseType="variant">
      <vt:variant>
        <vt:lpstr>Caratteri utilizzati</vt:lpstr>
      </vt:variant>
      <vt:variant>
        <vt:i4>2</vt:i4>
      </vt:variant>
      <vt:variant>
        <vt:lpstr>Tema</vt:lpstr>
      </vt:variant>
      <vt:variant>
        <vt:i4>1</vt:i4>
      </vt:variant>
      <vt:variant>
        <vt:lpstr>Server OLE incorporati</vt:lpstr>
      </vt:variant>
      <vt:variant>
        <vt:i4>1</vt:i4>
      </vt:variant>
      <vt:variant>
        <vt:lpstr>Titoli diapositive</vt:lpstr>
      </vt:variant>
      <vt:variant>
        <vt:i4>18</vt:i4>
      </vt:variant>
    </vt:vector>
  </HeadingPairs>
  <TitlesOfParts>
    <vt:vector size="22" baseType="lpstr">
      <vt:lpstr>Aptos</vt:lpstr>
      <vt:lpstr>Arial</vt:lpstr>
      <vt:lpstr>Tema di Office</vt:lpstr>
      <vt:lpstr>Prism 8</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Annarita Accardi</dc:creator>
  <cp:lastModifiedBy>visio</cp:lastModifiedBy>
  <cp:revision>16</cp:revision>
  <dcterms:created xsi:type="dcterms:W3CDTF">2025-02-03T13:31:41Z</dcterms:created>
  <dcterms:modified xsi:type="dcterms:W3CDTF">2026-04-17T12:31:08Z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